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2"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5143500" type="screen16x9"/>
  <p:notesSz cx="6858000" cy="9144000"/>
  <p:embeddedFontLst>
    <p:embeddedFont>
      <p:font typeface="Georgia" panose="02040502050405020303" pitchFamily="18" charset="0"/>
      <p:regular r:id="rId42"/>
      <p:bold r:id="rId43"/>
      <p:italic r:id="rId44"/>
      <p:boldItalic r:id="rId45"/>
    </p:embeddedFont>
    <p:embeddedFont>
      <p:font typeface="Patrick Hand" pitchFamily="2" charset="77"/>
      <p:regular r:id="rId46"/>
    </p:embeddedFont>
    <p:embeddedFont>
      <p:font typeface="Patrick Hand SC" pitchFamily="2" charset="77"/>
      <p:regular r:id="rId47"/>
    </p:embeddedFont>
    <p:embeddedFont>
      <p:font typeface="Roboto" panose="02000000000000000000" pitchFamily="2"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3"/>
  </p:normalViewPr>
  <p:slideViewPr>
    <p:cSldViewPr snapToGrid="0" snapToObjects="1">
      <p:cViewPr varScale="1">
        <p:scale>
          <a:sx n="156" d="100"/>
          <a:sy n="156" d="100"/>
        </p:scale>
        <p:origin x="36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5f391192_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ed75ccf_02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5ed75ccf_013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8d5fc6ced2_1_2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8d5fc6ced2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8d5fc6ced2_1_3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8d5fc6ced2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8d5fc6ced2_1_3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8d5fc6ced2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8d5fc6ced2_1_1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8d5fc6ced2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bf4e91fbb_0_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8bf4e91fbb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ed75ccf_07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8bf4e91fbb_0_1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8bf4e91fbb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8bf4e91fbb_0_2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8bf4e91fbb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606f1c2d_3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8bf4e91fbb_0_2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8bf4e91fbb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8bf4e91fbb_0_3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8bf4e91fbb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8bf4e91fbb_0_4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8bf4e91fb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8bf4e91fbb_0_7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8bf4e91fbb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bf4e91fbb_0_5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bf4e91fbb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8bf4e91fbb_0_6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8bf4e91fbb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8bf4e91fbb_0_8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8bf4e91fbb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8bf4e91fbb_0_8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8bf4e91fbb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8bf4e91fbb_0_9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8bf4e91fbb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8bf4e91fbb_0_10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8bf4e91fbb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5f391192_0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8bf4e91fbb_0_10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8bf4e91fbb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8bf4e91fbb_0_12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8bf4e91fbb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8bf4e91fbb_0_13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8bf4e91fbb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8bf4e91fbb_0_14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8bf4e91fbb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ed75ccf_014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8bf4e91fbb_0_15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8bf4e91fbb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8bf4e91fbb_0_17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8bf4e91fbb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8bf4e91fbb_0_18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8bf4e91fbb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8bf4e91fbb_0_18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8bf4e91fbb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8bf4e91fbb_0_17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8bf4e91fbb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2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5f391192_0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1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5f391192_04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8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540425" y="1991825"/>
            <a:ext cx="4063200" cy="1159800"/>
          </a:xfrm>
          <a:prstGeom prst="rect">
            <a:avLst/>
          </a:prstGeom>
        </p:spPr>
        <p:txBody>
          <a:bodyPr spcFirstLastPara="1" wrap="square" lIns="0" tIns="0" rIns="0" bIns="0"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1" type="blank">
  <p:cSld name="BLANK">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Google Shape;47;p11"/>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2">
  <p:cSld name="BLANK_1">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Gadget - Mobile">
  <p:cSld name="BLANK_1_2">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52" name="Google Shape;52;p13"/>
          <p:cNvSpPr txBox="1">
            <a:spLocks noGrp="1"/>
          </p:cNvSpPr>
          <p:nvPr>
            <p:ph type="body" idx="1"/>
          </p:nvPr>
        </p:nvSpPr>
        <p:spPr>
          <a:xfrm>
            <a:off x="2137950" y="1973175"/>
            <a:ext cx="1281900" cy="1348200"/>
          </a:xfrm>
          <a:prstGeom prst="rect">
            <a:avLst/>
          </a:prstGeom>
        </p:spPr>
        <p:txBody>
          <a:bodyPr spcFirstLastPara="1" wrap="square" lIns="0" tIns="0" rIns="0" bIns="0" anchor="t" anchorCtr="0">
            <a:noAutofit/>
          </a:bodyPr>
          <a:lstStyle>
            <a:lvl1pPr marL="457200" lvl="0" indent="-304800" rtl="0">
              <a:spcBef>
                <a:spcPts val="600"/>
              </a:spcBef>
              <a:spcAft>
                <a:spcPts val="0"/>
              </a:spcAft>
              <a:buSzPts val="1200"/>
              <a:buChar char="&gt;"/>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Gadget - Tablet">
  <p:cSld name="BLANK_1_2_1">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14"/>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55" name="Google Shape;55;p14"/>
          <p:cNvSpPr txBox="1">
            <a:spLocks noGrp="1"/>
          </p:cNvSpPr>
          <p:nvPr>
            <p:ph type="body" idx="1"/>
          </p:nvPr>
        </p:nvSpPr>
        <p:spPr>
          <a:xfrm>
            <a:off x="1752950" y="1475875"/>
            <a:ext cx="1281900" cy="1348200"/>
          </a:xfrm>
          <a:prstGeom prst="rect">
            <a:avLst/>
          </a:prstGeom>
        </p:spPr>
        <p:txBody>
          <a:bodyPr spcFirstLastPara="1" wrap="square" lIns="0" tIns="0" rIns="0" bIns="0" anchor="t" anchorCtr="0">
            <a:noAutofit/>
          </a:bodyPr>
          <a:lstStyle>
            <a:lvl1pPr marL="457200" lvl="0" indent="-304800" rtl="0">
              <a:spcBef>
                <a:spcPts val="600"/>
              </a:spcBef>
              <a:spcAft>
                <a:spcPts val="0"/>
              </a:spcAft>
              <a:buSzPts val="1200"/>
              <a:buChar char="&gt;"/>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 background">
  <p:cSld name="BLANK_1_1">
    <p:spTree>
      <p:nvGrpSpPr>
        <p:cNvPr id="1" name="Shape 56"/>
        <p:cNvGrpSpPr/>
        <p:nvPr/>
      </p:nvGrpSpPr>
      <p:grpSpPr>
        <a:xfrm>
          <a:off x="0" y="0"/>
          <a:ext cx="0" cy="0"/>
          <a:chOff x="0" y="0"/>
          <a:chExt cx="0" cy="0"/>
        </a:xfrm>
      </p:grpSpPr>
      <p:pic>
        <p:nvPicPr>
          <p:cNvPr id="57" name="Google Shape;57;p15"/>
          <p:cNvPicPr preferRelativeResize="0"/>
          <p:nvPr/>
        </p:nvPicPr>
        <p:blipFill>
          <a:blip r:embed="rId2">
            <a:alphaModFix/>
          </a:blip>
          <a:stretch>
            <a:fillRect/>
          </a:stretch>
        </p:blipFill>
        <p:spPr>
          <a:xfrm>
            <a:off x="0" y="0"/>
            <a:ext cx="9144001" cy="5143500"/>
          </a:xfrm>
          <a:prstGeom prst="rect">
            <a:avLst/>
          </a:prstGeom>
          <a:noFill/>
          <a:ln>
            <a:noFill/>
          </a:ln>
        </p:spPr>
      </p:pic>
      <p:sp>
        <p:nvSpPr>
          <p:cNvPr id="58" name="Google Shape;58;p15"/>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2457500" y="1583350"/>
            <a:ext cx="4229100" cy="1159800"/>
          </a:xfrm>
          <a:prstGeom prst="rect">
            <a:avLst/>
          </a:prstGeom>
        </p:spPr>
        <p:txBody>
          <a:bodyPr spcFirstLastPara="1" wrap="square" lIns="0" tIns="0" rIns="0" bIns="0" anchor="b"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
        <p:nvSpPr>
          <p:cNvPr id="13" name="Google Shape;13;p3"/>
          <p:cNvSpPr txBox="1">
            <a:spLocks noGrp="1"/>
          </p:cNvSpPr>
          <p:nvPr>
            <p:ph type="subTitle" idx="1"/>
          </p:nvPr>
        </p:nvSpPr>
        <p:spPr>
          <a:xfrm>
            <a:off x="2457500" y="2840054"/>
            <a:ext cx="4229100" cy="784800"/>
          </a:xfrm>
          <a:prstGeom prst="rect">
            <a:avLst/>
          </a:prstGeom>
        </p:spPr>
        <p:txBody>
          <a:bodyPr spcFirstLastPara="1" wrap="square" lIns="0" tIns="0" rIns="0" bIns="0" anchor="t" anchorCtr="0">
            <a:noAutofit/>
          </a:bodyPr>
          <a:lstStyle>
            <a:lvl1pPr lvl="0" algn="ctr" rtl="0">
              <a:spcBef>
                <a:spcPts val="0"/>
              </a:spcBef>
              <a:spcAft>
                <a:spcPts val="0"/>
              </a:spcAft>
              <a:buClr>
                <a:schemeClr val="dk2"/>
              </a:buClr>
              <a:buSzPts val="2400"/>
              <a:buNone/>
              <a:defRPr>
                <a:solidFill>
                  <a:schemeClr val="dk2"/>
                </a:solidFill>
              </a:defRPr>
            </a:lvl1pPr>
            <a:lvl2pPr lvl="1" algn="ctr" rtl="0">
              <a:spcBef>
                <a:spcPts val="0"/>
              </a:spcBef>
              <a:spcAft>
                <a:spcPts val="0"/>
              </a:spcAft>
              <a:buClr>
                <a:schemeClr val="dk2"/>
              </a:buClr>
              <a:buSzPts val="3000"/>
              <a:buNone/>
              <a:defRPr sz="3000">
                <a:solidFill>
                  <a:schemeClr val="dk2"/>
                </a:solidFill>
              </a:defRPr>
            </a:lvl2pPr>
            <a:lvl3pPr lvl="2" algn="ctr" rtl="0">
              <a:spcBef>
                <a:spcPts val="0"/>
              </a:spcBef>
              <a:spcAft>
                <a:spcPts val="0"/>
              </a:spcAft>
              <a:buClr>
                <a:schemeClr val="dk2"/>
              </a:buClr>
              <a:buSzPts val="3000"/>
              <a:buNone/>
              <a:defRPr sz="3000">
                <a:solidFill>
                  <a:schemeClr val="dk2"/>
                </a:solidFill>
              </a:defRPr>
            </a:lvl3pPr>
            <a:lvl4pPr lvl="3" algn="ctr" rtl="0">
              <a:spcBef>
                <a:spcPts val="0"/>
              </a:spcBef>
              <a:spcAft>
                <a:spcPts val="0"/>
              </a:spcAft>
              <a:buClr>
                <a:schemeClr val="dk2"/>
              </a:buClr>
              <a:buSzPts val="3000"/>
              <a:buNone/>
              <a:defRPr sz="3000">
                <a:solidFill>
                  <a:schemeClr val="dk2"/>
                </a:solidFill>
              </a:defRPr>
            </a:lvl4pPr>
            <a:lvl5pPr lvl="4" algn="ctr" rtl="0">
              <a:spcBef>
                <a:spcPts val="0"/>
              </a:spcBef>
              <a:spcAft>
                <a:spcPts val="0"/>
              </a:spcAft>
              <a:buClr>
                <a:schemeClr val="dk2"/>
              </a:buClr>
              <a:buSzPts val="3000"/>
              <a:buNone/>
              <a:defRPr sz="3000">
                <a:solidFill>
                  <a:schemeClr val="dk2"/>
                </a:solidFill>
              </a:defRPr>
            </a:lvl5pPr>
            <a:lvl6pPr lvl="5" algn="ctr" rtl="0">
              <a:spcBef>
                <a:spcPts val="0"/>
              </a:spcBef>
              <a:spcAft>
                <a:spcPts val="0"/>
              </a:spcAft>
              <a:buClr>
                <a:schemeClr val="dk2"/>
              </a:buClr>
              <a:buSzPts val="3000"/>
              <a:buNone/>
              <a:defRPr sz="3000">
                <a:solidFill>
                  <a:schemeClr val="dk2"/>
                </a:solidFill>
              </a:defRPr>
            </a:lvl6pPr>
            <a:lvl7pPr lvl="6" algn="ctr" rtl="0">
              <a:spcBef>
                <a:spcPts val="0"/>
              </a:spcBef>
              <a:spcAft>
                <a:spcPts val="0"/>
              </a:spcAft>
              <a:buClr>
                <a:schemeClr val="dk2"/>
              </a:buClr>
              <a:buSzPts val="3000"/>
              <a:buNone/>
              <a:defRPr sz="3000">
                <a:solidFill>
                  <a:schemeClr val="dk2"/>
                </a:solidFill>
              </a:defRPr>
            </a:lvl7pPr>
            <a:lvl8pPr lvl="7" algn="ctr" rtl="0">
              <a:spcBef>
                <a:spcPts val="0"/>
              </a:spcBef>
              <a:spcAft>
                <a:spcPts val="0"/>
              </a:spcAft>
              <a:buClr>
                <a:schemeClr val="dk2"/>
              </a:buClr>
              <a:buSzPts val="3000"/>
              <a:buNone/>
              <a:defRPr sz="3000">
                <a:solidFill>
                  <a:schemeClr val="dk2"/>
                </a:solidFill>
              </a:defRPr>
            </a:lvl8pPr>
            <a:lvl9pPr lvl="8" algn="ctr" rtl="0">
              <a:spcBef>
                <a:spcPts val="0"/>
              </a:spcBef>
              <a:spcAft>
                <a:spcPts val="0"/>
              </a:spcAft>
              <a:buClr>
                <a:schemeClr val="dk2"/>
              </a:buClr>
              <a:buSzPts val="3000"/>
              <a:buNone/>
              <a:defRPr sz="300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4"/>
          <p:cNvSpPr txBox="1">
            <a:spLocks noGrp="1"/>
          </p:cNvSpPr>
          <p:nvPr>
            <p:ph type="body" idx="1"/>
          </p:nvPr>
        </p:nvSpPr>
        <p:spPr>
          <a:xfrm>
            <a:off x="3135950" y="922850"/>
            <a:ext cx="2872200" cy="3588300"/>
          </a:xfrm>
          <a:prstGeom prst="rect">
            <a:avLst/>
          </a:prstGeom>
        </p:spPr>
        <p:txBody>
          <a:bodyPr spcFirstLastPara="1" wrap="square" lIns="0" tIns="0" rIns="0" bIns="0" anchor="ctr" anchorCtr="0">
            <a:noAutofit/>
          </a:bodyPr>
          <a:lstStyle>
            <a:lvl1pPr marL="457200" lvl="0" indent="-381000" algn="ctr" rtl="0">
              <a:spcBef>
                <a:spcPts val="600"/>
              </a:spcBef>
              <a:spcAft>
                <a:spcPts val="0"/>
              </a:spcAft>
              <a:buSzPts val="2400"/>
              <a:buChar char="&gt;"/>
              <a:defRPr/>
            </a:lvl1pPr>
            <a:lvl2pPr marL="914400" lvl="1" indent="-381000" algn="ctr" rtl="0">
              <a:spcBef>
                <a:spcPts val="0"/>
              </a:spcBef>
              <a:spcAft>
                <a:spcPts val="0"/>
              </a:spcAft>
              <a:buSzPts val="2400"/>
              <a:buChar char="-"/>
              <a:defRPr/>
            </a:lvl2pPr>
            <a:lvl3pPr marL="1371600" lvl="2" indent="-381000" algn="ctr" rtl="0">
              <a:spcBef>
                <a:spcPts val="0"/>
              </a:spcBef>
              <a:spcAft>
                <a:spcPts val="0"/>
              </a:spcAft>
              <a:buSzPts val="2400"/>
              <a:buChar char="-"/>
              <a:defRPr/>
            </a:lvl3pPr>
            <a:lvl4pPr marL="1828800" lvl="3" indent="-381000" algn="ctr" rtl="0">
              <a:spcBef>
                <a:spcPts val="0"/>
              </a:spcBef>
              <a:spcAft>
                <a:spcPts val="0"/>
              </a:spcAft>
              <a:buSzPts val="2400"/>
              <a:buChar char="-"/>
              <a:defRPr/>
            </a:lvl4pPr>
            <a:lvl5pPr marL="2286000" lvl="4" indent="-381000" algn="ctr" rtl="0">
              <a:spcBef>
                <a:spcPts val="0"/>
              </a:spcBef>
              <a:spcAft>
                <a:spcPts val="0"/>
              </a:spcAft>
              <a:buSzPts val="2400"/>
              <a:buChar char="-"/>
              <a:defRPr/>
            </a:lvl5pPr>
            <a:lvl6pPr marL="2743200" lvl="5" indent="-381000" algn="ctr" rtl="0">
              <a:spcBef>
                <a:spcPts val="0"/>
              </a:spcBef>
              <a:spcAft>
                <a:spcPts val="0"/>
              </a:spcAft>
              <a:buSzPts val="2400"/>
              <a:buChar char="-"/>
              <a:defRPr/>
            </a:lvl6pPr>
            <a:lvl7pPr marL="3200400" lvl="6" indent="-381000" algn="ctr" rtl="0">
              <a:spcBef>
                <a:spcPts val="0"/>
              </a:spcBef>
              <a:spcAft>
                <a:spcPts val="0"/>
              </a:spcAft>
              <a:buSzPts val="2400"/>
              <a:buChar char="-"/>
              <a:defRPr/>
            </a:lvl7pPr>
            <a:lvl8pPr marL="3657600" lvl="7" indent="-381000" algn="ctr" rtl="0">
              <a:spcBef>
                <a:spcPts val="0"/>
              </a:spcBef>
              <a:spcAft>
                <a:spcPts val="0"/>
              </a:spcAft>
              <a:buSzPts val="2400"/>
              <a:buChar char="-"/>
              <a:defRPr/>
            </a:lvl8pPr>
            <a:lvl9pPr marL="4114800" lvl="8" indent="-381000" algn="ctr">
              <a:spcBef>
                <a:spcPts val="0"/>
              </a:spcBef>
              <a:spcAft>
                <a:spcPts val="0"/>
              </a:spcAft>
              <a:buSzPts val="2400"/>
              <a:buChar char="-"/>
              <a:defRPr/>
            </a:lvl9pPr>
          </a:lstStyle>
          <a:p>
            <a:endParaRPr/>
          </a:p>
        </p:txBody>
      </p:sp>
      <p:sp>
        <p:nvSpPr>
          <p:cNvPr id="16" name="Google Shape;16;p4"/>
          <p:cNvSpPr txBox="1">
            <a:spLocks noGrp="1"/>
          </p:cNvSpPr>
          <p:nvPr>
            <p:ph type="sldNum" idx="12"/>
          </p:nvPr>
        </p:nvSpPr>
        <p:spPr>
          <a:xfrm>
            <a:off x="4297650" y="4726525"/>
            <a:ext cx="548700" cy="416700"/>
          </a:xfrm>
          <a:prstGeom prst="rect">
            <a:avLst/>
          </a:prstGeom>
        </p:spPr>
        <p:txBody>
          <a:bodyPr spcFirstLastPara="1" wrap="square" lIns="0" tIns="0" rIns="0" bIns="0"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5"/>
          <p:cNvSpPr/>
          <p:nvPr/>
        </p:nvSpPr>
        <p:spPr>
          <a:xfrm rot="254369">
            <a:off x="3871013" y="1231044"/>
            <a:ext cx="1406078" cy="118636"/>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5"/>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0" name="Google Shape;20;p5"/>
          <p:cNvSpPr txBox="1">
            <a:spLocks noGrp="1"/>
          </p:cNvSpPr>
          <p:nvPr>
            <p:ph type="body" idx="1"/>
          </p:nvPr>
        </p:nvSpPr>
        <p:spPr>
          <a:xfrm>
            <a:off x="1628275" y="1428825"/>
            <a:ext cx="5887500" cy="2908800"/>
          </a:xfrm>
          <a:prstGeom prst="rect">
            <a:avLst/>
          </a:prstGeom>
        </p:spPr>
        <p:txBody>
          <a:bodyPr spcFirstLastPara="1" wrap="square" lIns="0" tIns="0" rIns="0" bIns="0" anchor="t" anchorCtr="0">
            <a:noAutofit/>
          </a:bodyPr>
          <a:lstStyle>
            <a:lvl1pPr marL="457200" lvl="0" indent="-381000">
              <a:spcBef>
                <a:spcPts val="600"/>
              </a:spcBef>
              <a:spcAft>
                <a:spcPts val="0"/>
              </a:spcAft>
              <a:buSzPts val="2400"/>
              <a:buChar char="&gt;"/>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21" name="Google Shape;21;p5"/>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 image">
  <p:cSld name="TITLE_AND_BODY_1">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1876225" y="1420400"/>
            <a:ext cx="2345100" cy="312300"/>
          </a:xfrm>
          <a:prstGeom prst="rect">
            <a:avLst/>
          </a:prstGeom>
        </p:spPr>
        <p:txBody>
          <a:bodyPr spcFirstLastPara="1" wrap="square" lIns="0" tIns="0" rIns="0" bIns="0" anchor="b" anchorCtr="0">
            <a:noAutofit/>
          </a:bodyPr>
          <a:lstStyle>
            <a:lvl1pPr lvl="0" algn="l" rtl="0">
              <a:spcBef>
                <a:spcPts val="0"/>
              </a:spcBef>
              <a:spcAft>
                <a:spcPts val="0"/>
              </a:spcAft>
              <a:buSzPts val="2400"/>
              <a:buNone/>
              <a:defRPr/>
            </a:lvl1pPr>
            <a:lvl2pPr lvl="1" algn="l" rtl="0">
              <a:spcBef>
                <a:spcPts val="0"/>
              </a:spcBef>
              <a:spcAft>
                <a:spcPts val="0"/>
              </a:spcAft>
              <a:buSzPts val="2400"/>
              <a:buNone/>
              <a:defRPr/>
            </a:lvl2pPr>
            <a:lvl3pPr lvl="2" algn="l" rtl="0">
              <a:spcBef>
                <a:spcPts val="0"/>
              </a:spcBef>
              <a:spcAft>
                <a:spcPts val="0"/>
              </a:spcAft>
              <a:buSzPts val="2400"/>
              <a:buNone/>
              <a:defRPr/>
            </a:lvl3pPr>
            <a:lvl4pPr lvl="3" algn="l" rtl="0">
              <a:spcBef>
                <a:spcPts val="0"/>
              </a:spcBef>
              <a:spcAft>
                <a:spcPts val="0"/>
              </a:spcAft>
              <a:buSzPts val="2400"/>
              <a:buNone/>
              <a:defRPr/>
            </a:lvl4pPr>
            <a:lvl5pPr lvl="4" algn="l" rtl="0">
              <a:spcBef>
                <a:spcPts val="0"/>
              </a:spcBef>
              <a:spcAft>
                <a:spcPts val="0"/>
              </a:spcAft>
              <a:buSzPts val="2400"/>
              <a:buNone/>
              <a:defRPr/>
            </a:lvl5pPr>
            <a:lvl6pPr lvl="5" algn="l" rtl="0">
              <a:spcBef>
                <a:spcPts val="0"/>
              </a:spcBef>
              <a:spcAft>
                <a:spcPts val="0"/>
              </a:spcAft>
              <a:buSzPts val="2400"/>
              <a:buNone/>
              <a:defRPr/>
            </a:lvl6pPr>
            <a:lvl7pPr lvl="6" algn="l" rtl="0">
              <a:spcBef>
                <a:spcPts val="0"/>
              </a:spcBef>
              <a:spcAft>
                <a:spcPts val="0"/>
              </a:spcAft>
              <a:buSzPts val="2400"/>
              <a:buNone/>
              <a:defRPr/>
            </a:lvl7pPr>
            <a:lvl8pPr lvl="7" algn="l" rtl="0">
              <a:spcBef>
                <a:spcPts val="0"/>
              </a:spcBef>
              <a:spcAft>
                <a:spcPts val="0"/>
              </a:spcAft>
              <a:buSzPts val="2400"/>
              <a:buNone/>
              <a:defRPr/>
            </a:lvl8pPr>
            <a:lvl9pPr lvl="8" algn="l" rtl="0">
              <a:spcBef>
                <a:spcPts val="0"/>
              </a:spcBef>
              <a:spcAft>
                <a:spcPts val="0"/>
              </a:spcAft>
              <a:buSzPts val="2400"/>
              <a:buNone/>
              <a:defRPr/>
            </a:lvl9pPr>
          </a:lstStyle>
          <a:p>
            <a:endParaRPr/>
          </a:p>
        </p:txBody>
      </p:sp>
      <p:sp>
        <p:nvSpPr>
          <p:cNvPr id="24" name="Google Shape;24;p6"/>
          <p:cNvSpPr txBox="1">
            <a:spLocks noGrp="1"/>
          </p:cNvSpPr>
          <p:nvPr>
            <p:ph type="body" idx="1"/>
          </p:nvPr>
        </p:nvSpPr>
        <p:spPr>
          <a:xfrm>
            <a:off x="1876225" y="1853502"/>
            <a:ext cx="2345100" cy="20385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gt;"/>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25" name="Google Shape;25;p6"/>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7"/>
          <p:cNvSpPr/>
          <p:nvPr/>
        </p:nvSpPr>
        <p:spPr>
          <a:xfrm rot="254369">
            <a:off x="3871013" y="1231044"/>
            <a:ext cx="1406078" cy="118636"/>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7"/>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9" name="Google Shape;29;p7"/>
          <p:cNvSpPr txBox="1">
            <a:spLocks noGrp="1"/>
          </p:cNvSpPr>
          <p:nvPr>
            <p:ph type="body" idx="1"/>
          </p:nvPr>
        </p:nvSpPr>
        <p:spPr>
          <a:xfrm>
            <a:off x="1628225" y="1428825"/>
            <a:ext cx="2721300" cy="29088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gt;"/>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0" name="Google Shape;30;p7"/>
          <p:cNvSpPr txBox="1">
            <a:spLocks noGrp="1"/>
          </p:cNvSpPr>
          <p:nvPr>
            <p:ph type="body" idx="2"/>
          </p:nvPr>
        </p:nvSpPr>
        <p:spPr>
          <a:xfrm>
            <a:off x="4794549" y="1428825"/>
            <a:ext cx="2721300" cy="29088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gt;"/>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1" name="Google Shape;31;p7"/>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8"/>
          <p:cNvSpPr/>
          <p:nvPr/>
        </p:nvSpPr>
        <p:spPr>
          <a:xfrm rot="254369">
            <a:off x="3871013" y="1231044"/>
            <a:ext cx="1406078" cy="118636"/>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8"/>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35" name="Google Shape;35;p8"/>
          <p:cNvSpPr txBox="1">
            <a:spLocks noGrp="1"/>
          </p:cNvSpPr>
          <p:nvPr>
            <p:ph type="body" idx="1"/>
          </p:nvPr>
        </p:nvSpPr>
        <p:spPr>
          <a:xfrm>
            <a:off x="1628275" y="1428825"/>
            <a:ext cx="1786500" cy="29316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gt;"/>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6" name="Google Shape;36;p8"/>
          <p:cNvSpPr txBox="1">
            <a:spLocks noGrp="1"/>
          </p:cNvSpPr>
          <p:nvPr>
            <p:ph type="body" idx="2"/>
          </p:nvPr>
        </p:nvSpPr>
        <p:spPr>
          <a:xfrm>
            <a:off x="3646725" y="1428825"/>
            <a:ext cx="1786500" cy="29316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gt;"/>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7" name="Google Shape;37;p8"/>
          <p:cNvSpPr txBox="1">
            <a:spLocks noGrp="1"/>
          </p:cNvSpPr>
          <p:nvPr>
            <p:ph type="body" idx="3"/>
          </p:nvPr>
        </p:nvSpPr>
        <p:spPr>
          <a:xfrm>
            <a:off x="5665175" y="1428825"/>
            <a:ext cx="1786500" cy="29316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gt;"/>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8" name="Google Shape;38;p8"/>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9"/>
          <p:cNvSpPr/>
          <p:nvPr/>
        </p:nvSpPr>
        <p:spPr>
          <a:xfrm rot="254369">
            <a:off x="3871013" y="1231044"/>
            <a:ext cx="1406078" cy="118636"/>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2" name="Google Shape;42;p9"/>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068100" y="4101500"/>
            <a:ext cx="3007800" cy="519600"/>
          </a:xfrm>
          <a:prstGeom prst="rect">
            <a:avLst/>
          </a:prstGeom>
        </p:spPr>
        <p:txBody>
          <a:bodyPr spcFirstLastPara="1" wrap="square" lIns="0" tIns="0" rIns="0" bIns="0" anchor="t" anchorCtr="0">
            <a:noAutofit/>
          </a:bodyPr>
          <a:lstStyle>
            <a:lvl1pPr marL="457200" lvl="0" indent="-228600" algn="ctr">
              <a:spcBef>
                <a:spcPts val="360"/>
              </a:spcBef>
              <a:spcAft>
                <a:spcPts val="0"/>
              </a:spcAft>
              <a:buSzPts val="1600"/>
              <a:buNone/>
              <a:defRPr sz="1600">
                <a:solidFill>
                  <a:schemeClr val="dk2"/>
                </a:solidFill>
              </a:defRPr>
            </a:lvl1pPr>
          </a:lstStyle>
          <a:p>
            <a:endParaRPr/>
          </a:p>
        </p:txBody>
      </p:sp>
      <p:sp>
        <p:nvSpPr>
          <p:cNvPr id="45" name="Google Shape;45;p10"/>
          <p:cNvSpPr txBox="1">
            <a:spLocks noGrp="1"/>
          </p:cNvSpPr>
          <p:nvPr>
            <p:ph type="sldNum" idx="12"/>
          </p:nvPr>
        </p:nvSpPr>
        <p:spPr>
          <a:xfrm>
            <a:off x="4297650" y="4711450"/>
            <a:ext cx="548700" cy="432000"/>
          </a:xfrm>
          <a:prstGeom prst="rect">
            <a:avLst/>
          </a:prstGeom>
        </p:spPr>
        <p:txBody>
          <a:bodyPr spcFirstLastPara="1" wrap="square" lIns="0" tIns="0" rIns="0" bIns="0"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628275" y="810800"/>
            <a:ext cx="5887500" cy="445500"/>
          </a:xfrm>
          <a:prstGeom prst="rect">
            <a:avLst/>
          </a:prstGeom>
          <a:noFill/>
          <a:ln>
            <a:noFill/>
          </a:ln>
        </p:spPr>
        <p:txBody>
          <a:bodyPr spcFirstLastPara="1" wrap="square" lIns="0" tIns="0" rIns="0" bIns="0" anchor="b" anchorCtr="0">
            <a:noAutofit/>
          </a:bodyPr>
          <a:lstStyle>
            <a:lvl1pPr lvl="0"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1pPr>
            <a:lvl2pPr lvl="1"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2pPr>
            <a:lvl3pPr lvl="2"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3pPr>
            <a:lvl4pPr lvl="3"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4pPr>
            <a:lvl5pPr lvl="4"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5pPr>
            <a:lvl6pPr lvl="5"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6pPr>
            <a:lvl7pPr lvl="6"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7pPr>
            <a:lvl8pPr lvl="7"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8pPr>
            <a:lvl9pPr lvl="8"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1628275" y="1428825"/>
            <a:ext cx="5887500" cy="2908800"/>
          </a:xfrm>
          <a:prstGeom prst="rect">
            <a:avLst/>
          </a:prstGeom>
          <a:noFill/>
          <a:ln>
            <a:noFill/>
          </a:ln>
        </p:spPr>
        <p:txBody>
          <a:bodyPr spcFirstLastPara="1" wrap="square" lIns="0" tIns="0" rIns="0" bIns="0" anchor="t" anchorCtr="0">
            <a:noAutofit/>
          </a:bodyPr>
          <a:lstStyle>
            <a:lvl1pPr marL="457200" lvl="0" indent="-381000">
              <a:spcBef>
                <a:spcPts val="600"/>
              </a:spcBef>
              <a:spcAft>
                <a:spcPts val="0"/>
              </a:spcAft>
              <a:buClr>
                <a:schemeClr val="dk2"/>
              </a:buClr>
              <a:buSzPts val="2400"/>
              <a:buFont typeface="Patrick Hand"/>
              <a:buChar char="&gt;"/>
              <a:defRPr sz="2400">
                <a:solidFill>
                  <a:schemeClr val="dk1"/>
                </a:solidFill>
                <a:latin typeface="Patrick Hand"/>
                <a:ea typeface="Patrick Hand"/>
                <a:cs typeface="Patrick Hand"/>
                <a:sym typeface="Patrick Hand"/>
              </a:defRPr>
            </a:lvl1pPr>
            <a:lvl2pPr marL="914400" lvl="1" indent="-381000">
              <a:spcBef>
                <a:spcPts val="0"/>
              </a:spcBef>
              <a:spcAft>
                <a:spcPts val="0"/>
              </a:spcAft>
              <a:buClr>
                <a:schemeClr val="dk2"/>
              </a:buClr>
              <a:buSzPts val="2400"/>
              <a:buFont typeface="Patrick Hand"/>
              <a:buChar char="-"/>
              <a:defRPr sz="2400">
                <a:solidFill>
                  <a:schemeClr val="dk1"/>
                </a:solidFill>
                <a:latin typeface="Patrick Hand"/>
                <a:ea typeface="Patrick Hand"/>
                <a:cs typeface="Patrick Hand"/>
                <a:sym typeface="Patrick Hand"/>
              </a:defRPr>
            </a:lvl2pPr>
            <a:lvl3pPr marL="1371600" lvl="2" indent="-381000">
              <a:spcBef>
                <a:spcPts val="0"/>
              </a:spcBef>
              <a:spcAft>
                <a:spcPts val="0"/>
              </a:spcAft>
              <a:buClr>
                <a:schemeClr val="dk2"/>
              </a:buClr>
              <a:buSzPts val="2400"/>
              <a:buFont typeface="Patrick Hand"/>
              <a:buChar char="-"/>
              <a:defRPr sz="2400">
                <a:solidFill>
                  <a:schemeClr val="dk1"/>
                </a:solidFill>
                <a:latin typeface="Patrick Hand"/>
                <a:ea typeface="Patrick Hand"/>
                <a:cs typeface="Patrick Hand"/>
                <a:sym typeface="Patrick Hand"/>
              </a:defRPr>
            </a:lvl3pPr>
            <a:lvl4pPr marL="1828800" lvl="3" indent="-381000">
              <a:spcBef>
                <a:spcPts val="0"/>
              </a:spcBef>
              <a:spcAft>
                <a:spcPts val="0"/>
              </a:spcAft>
              <a:buClr>
                <a:schemeClr val="dk2"/>
              </a:buClr>
              <a:buSzPts val="2400"/>
              <a:buFont typeface="Patrick Hand"/>
              <a:buChar char="-"/>
              <a:defRPr sz="2400">
                <a:solidFill>
                  <a:schemeClr val="dk1"/>
                </a:solidFill>
                <a:latin typeface="Patrick Hand"/>
                <a:ea typeface="Patrick Hand"/>
                <a:cs typeface="Patrick Hand"/>
                <a:sym typeface="Patrick Hand"/>
              </a:defRPr>
            </a:lvl4pPr>
            <a:lvl5pPr marL="2286000" lvl="4" indent="-381000">
              <a:spcBef>
                <a:spcPts val="0"/>
              </a:spcBef>
              <a:spcAft>
                <a:spcPts val="0"/>
              </a:spcAft>
              <a:buClr>
                <a:schemeClr val="dk2"/>
              </a:buClr>
              <a:buSzPts val="2400"/>
              <a:buFont typeface="Patrick Hand"/>
              <a:buChar char="-"/>
              <a:defRPr sz="2400">
                <a:solidFill>
                  <a:schemeClr val="dk1"/>
                </a:solidFill>
                <a:latin typeface="Patrick Hand"/>
                <a:ea typeface="Patrick Hand"/>
                <a:cs typeface="Patrick Hand"/>
                <a:sym typeface="Patrick Hand"/>
              </a:defRPr>
            </a:lvl5pPr>
            <a:lvl6pPr marL="2743200" lvl="5" indent="-381000">
              <a:spcBef>
                <a:spcPts val="0"/>
              </a:spcBef>
              <a:spcAft>
                <a:spcPts val="0"/>
              </a:spcAft>
              <a:buClr>
                <a:schemeClr val="dk2"/>
              </a:buClr>
              <a:buSzPts val="2400"/>
              <a:buFont typeface="Patrick Hand"/>
              <a:buChar char="-"/>
              <a:defRPr sz="2400">
                <a:solidFill>
                  <a:schemeClr val="dk1"/>
                </a:solidFill>
                <a:latin typeface="Patrick Hand"/>
                <a:ea typeface="Patrick Hand"/>
                <a:cs typeface="Patrick Hand"/>
                <a:sym typeface="Patrick Hand"/>
              </a:defRPr>
            </a:lvl6pPr>
            <a:lvl7pPr marL="3200400" lvl="6" indent="-381000">
              <a:spcBef>
                <a:spcPts val="0"/>
              </a:spcBef>
              <a:spcAft>
                <a:spcPts val="0"/>
              </a:spcAft>
              <a:buClr>
                <a:schemeClr val="dk2"/>
              </a:buClr>
              <a:buSzPts val="2400"/>
              <a:buFont typeface="Patrick Hand"/>
              <a:buChar char="-"/>
              <a:defRPr sz="2400">
                <a:solidFill>
                  <a:schemeClr val="dk1"/>
                </a:solidFill>
                <a:latin typeface="Patrick Hand"/>
                <a:ea typeface="Patrick Hand"/>
                <a:cs typeface="Patrick Hand"/>
                <a:sym typeface="Patrick Hand"/>
              </a:defRPr>
            </a:lvl7pPr>
            <a:lvl8pPr marL="3657600" lvl="7" indent="-381000">
              <a:spcBef>
                <a:spcPts val="0"/>
              </a:spcBef>
              <a:spcAft>
                <a:spcPts val="0"/>
              </a:spcAft>
              <a:buClr>
                <a:schemeClr val="dk2"/>
              </a:buClr>
              <a:buSzPts val="2400"/>
              <a:buFont typeface="Patrick Hand"/>
              <a:buChar char="-"/>
              <a:defRPr sz="2400">
                <a:solidFill>
                  <a:schemeClr val="dk1"/>
                </a:solidFill>
                <a:latin typeface="Patrick Hand"/>
                <a:ea typeface="Patrick Hand"/>
                <a:cs typeface="Patrick Hand"/>
                <a:sym typeface="Patrick Hand"/>
              </a:defRPr>
            </a:lvl8pPr>
            <a:lvl9pPr marL="4114800" lvl="8" indent="-381000">
              <a:spcBef>
                <a:spcPts val="0"/>
              </a:spcBef>
              <a:spcAft>
                <a:spcPts val="0"/>
              </a:spcAft>
              <a:buClr>
                <a:schemeClr val="dk2"/>
              </a:buClr>
              <a:buSzPts val="2400"/>
              <a:buFont typeface="Patrick Hand"/>
              <a:buChar char="-"/>
              <a:defRPr sz="2400">
                <a:solidFill>
                  <a:schemeClr val="dk1"/>
                </a:solidFill>
                <a:latin typeface="Patrick Hand"/>
                <a:ea typeface="Patrick Hand"/>
                <a:cs typeface="Patrick Hand"/>
                <a:sym typeface="Patrick Hand"/>
              </a:defRPr>
            </a:lvl9pPr>
          </a:lstStyle>
          <a:p>
            <a:endParaRPr/>
          </a:p>
        </p:txBody>
      </p:sp>
      <p:sp>
        <p:nvSpPr>
          <p:cNvPr id="8" name="Google Shape;8;p1"/>
          <p:cNvSpPr txBox="1">
            <a:spLocks noGrp="1"/>
          </p:cNvSpPr>
          <p:nvPr>
            <p:ph type="sldNum" idx="12"/>
          </p:nvPr>
        </p:nvSpPr>
        <p:spPr>
          <a:xfrm>
            <a:off x="4297650" y="4646800"/>
            <a:ext cx="548700" cy="496500"/>
          </a:xfrm>
          <a:prstGeom prst="rect">
            <a:avLst/>
          </a:prstGeom>
          <a:noFill/>
          <a:ln>
            <a:noFill/>
          </a:ln>
        </p:spPr>
        <p:txBody>
          <a:bodyPr spcFirstLastPara="1" wrap="square" lIns="0" tIns="0" rIns="0" bIns="0" anchor="ctr" anchorCtr="0">
            <a:noAutofit/>
          </a:bodyPr>
          <a:lstStyle>
            <a:lvl1pPr lvl="0" algn="ctr">
              <a:buNone/>
              <a:defRPr sz="1300">
                <a:solidFill>
                  <a:schemeClr val="lt1"/>
                </a:solidFill>
                <a:latin typeface="Patrick Hand"/>
                <a:ea typeface="Patrick Hand"/>
                <a:cs typeface="Patrick Hand"/>
                <a:sym typeface="Patrick Hand"/>
              </a:defRPr>
            </a:lvl1pPr>
            <a:lvl2pPr lvl="1" algn="ctr">
              <a:buNone/>
              <a:defRPr sz="1300">
                <a:solidFill>
                  <a:schemeClr val="lt1"/>
                </a:solidFill>
                <a:latin typeface="Patrick Hand"/>
                <a:ea typeface="Patrick Hand"/>
                <a:cs typeface="Patrick Hand"/>
                <a:sym typeface="Patrick Hand"/>
              </a:defRPr>
            </a:lvl2pPr>
            <a:lvl3pPr lvl="2" algn="ctr">
              <a:buNone/>
              <a:defRPr sz="1300">
                <a:solidFill>
                  <a:schemeClr val="lt1"/>
                </a:solidFill>
                <a:latin typeface="Patrick Hand"/>
                <a:ea typeface="Patrick Hand"/>
                <a:cs typeface="Patrick Hand"/>
                <a:sym typeface="Patrick Hand"/>
              </a:defRPr>
            </a:lvl3pPr>
            <a:lvl4pPr lvl="3" algn="ctr">
              <a:buNone/>
              <a:defRPr sz="1300">
                <a:solidFill>
                  <a:schemeClr val="lt1"/>
                </a:solidFill>
                <a:latin typeface="Patrick Hand"/>
                <a:ea typeface="Patrick Hand"/>
                <a:cs typeface="Patrick Hand"/>
                <a:sym typeface="Patrick Hand"/>
              </a:defRPr>
            </a:lvl4pPr>
            <a:lvl5pPr lvl="4" algn="ctr">
              <a:buNone/>
              <a:defRPr sz="1300">
                <a:solidFill>
                  <a:schemeClr val="lt1"/>
                </a:solidFill>
                <a:latin typeface="Patrick Hand"/>
                <a:ea typeface="Patrick Hand"/>
                <a:cs typeface="Patrick Hand"/>
                <a:sym typeface="Patrick Hand"/>
              </a:defRPr>
            </a:lvl5pPr>
            <a:lvl6pPr lvl="5" algn="ctr">
              <a:buNone/>
              <a:defRPr sz="1300">
                <a:solidFill>
                  <a:schemeClr val="lt1"/>
                </a:solidFill>
                <a:latin typeface="Patrick Hand"/>
                <a:ea typeface="Patrick Hand"/>
                <a:cs typeface="Patrick Hand"/>
                <a:sym typeface="Patrick Hand"/>
              </a:defRPr>
            </a:lvl6pPr>
            <a:lvl7pPr lvl="6" algn="ctr">
              <a:buNone/>
              <a:defRPr sz="1300">
                <a:solidFill>
                  <a:schemeClr val="lt1"/>
                </a:solidFill>
                <a:latin typeface="Patrick Hand"/>
                <a:ea typeface="Patrick Hand"/>
                <a:cs typeface="Patrick Hand"/>
                <a:sym typeface="Patrick Hand"/>
              </a:defRPr>
            </a:lvl7pPr>
            <a:lvl8pPr lvl="7" algn="ctr">
              <a:buNone/>
              <a:defRPr sz="1300">
                <a:solidFill>
                  <a:schemeClr val="lt1"/>
                </a:solidFill>
                <a:latin typeface="Patrick Hand"/>
                <a:ea typeface="Patrick Hand"/>
                <a:cs typeface="Patrick Hand"/>
                <a:sym typeface="Patrick Hand"/>
              </a:defRPr>
            </a:lvl8pPr>
            <a:lvl9pPr lvl="8" algn="ctr">
              <a:buNone/>
              <a:defRPr sz="1300">
                <a:solidFill>
                  <a:schemeClr val="lt1"/>
                </a:solidFill>
                <a:latin typeface="Patrick Hand"/>
                <a:ea typeface="Patrick Hand"/>
                <a:cs typeface="Patrick Hand"/>
                <a:sym typeface="Patrick Hand"/>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RCA6I13aczM"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hyperlink" Target="https://docs.google.com/spreadsheets/d/1iW0ukmKTTyS47JgearS_HKZnsOS47eCzjILJ4yY_LvE/edit#gid=1709744959"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hyperlink" Target="https://youtu.be/Auu53Kxgxf0"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H14bBuluwB8"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hyperlink" Target="https://www.lumosity.com/en/"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hyperlink" Target="https://www.elevateapp.com/" TargetMode="External"/><Relationship Id="rId4" Type="http://schemas.openxmlformats.org/officeDocument/2006/relationships/hyperlink" Target="https://www.peak.net/science/"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hyperlink" Target="https://www.instagram.com/motivation2.study/?hl=en" TargetMode="External"/><Relationship Id="rId3" Type="http://schemas.openxmlformats.org/officeDocument/2006/relationships/hyperlink" Target="https://liamporritt.com/blog/100-inspirational-study-quotes" TargetMode="External"/><Relationship Id="rId7" Type="http://schemas.openxmlformats.org/officeDocument/2006/relationships/hyperlink" Target="https://www.youtube.com/playlist?list=PLcWa6kvxTA3OmeZojAoMX90-79OTkWoV2"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hyperlink" Target="https://www.youtube.com/channel/UC8PICQUP0a_HsrA9S4IIgWw" TargetMode="External"/><Relationship Id="rId5" Type="http://schemas.openxmlformats.org/officeDocument/2006/relationships/hyperlink" Target="https://www.pinterest.com/manjari96/study-quotes/" TargetMode="External"/><Relationship Id="rId10" Type="http://schemas.openxmlformats.org/officeDocument/2006/relationships/image" Target="../media/image30.jpg"/><Relationship Id="rId4" Type="http://schemas.openxmlformats.org/officeDocument/2006/relationships/hyperlink" Target="https://thesavvycouple.com/motivational-quotes-for-students/" TargetMode="External"/><Relationship Id="rId9" Type="http://schemas.openxmlformats.org/officeDocument/2006/relationships/hyperlink" Target="https://www.instagram.com/thegoodquote/?hl=en"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www.youtube.com/watch?v=AS0QYmMo0rY"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32.jpg"/><Relationship Id="rId5" Type="http://schemas.openxmlformats.org/officeDocument/2006/relationships/hyperlink" Target="http://www.youtube.com/watch?v=fFlf_J-WdHw" TargetMode="External"/><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iW0ukmKTTyS47JgearS_HKZnsOS47eCzjILJ4yY_LvE/edit#gid=1709744959"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youtu.be/Auu53Kxgxf0"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lumosity.com/en/"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liamporritt.com/blog/100-inspirational-study-quotes" TargetMode="External"/><Relationship Id="rId7" Type="http://schemas.openxmlformats.org/officeDocument/2006/relationships/hyperlink" Target="https://www.instagram.com/thegoodquote/?hl=en"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www.instagram.com/motivation2.study/?hl=en" TargetMode="External"/><Relationship Id="rId5" Type="http://schemas.openxmlformats.org/officeDocument/2006/relationships/hyperlink" Target="https://www.pinterest.com/manjari96/study-quotes/" TargetMode="External"/><Relationship Id="rId4" Type="http://schemas.openxmlformats.org/officeDocument/2006/relationships/hyperlink" Target="https://thesavvycouple.com/motivational-quotes-for-student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6"/>
          <p:cNvSpPr txBox="1">
            <a:spLocks noGrp="1"/>
          </p:cNvSpPr>
          <p:nvPr>
            <p:ph type="ctrTitle"/>
          </p:nvPr>
        </p:nvSpPr>
        <p:spPr>
          <a:xfrm>
            <a:off x="2540425" y="1991825"/>
            <a:ext cx="4063200" cy="115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8000"/>
              <a:t>Motivation to study</a:t>
            </a:r>
            <a:endParaRPr sz="8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5"/>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10</a:t>
            </a:fld>
            <a:endParaRPr/>
          </a:p>
        </p:txBody>
      </p:sp>
      <p:sp>
        <p:nvSpPr>
          <p:cNvPr id="119" name="Google Shape;119;p25"/>
          <p:cNvSpPr txBox="1"/>
          <p:nvPr/>
        </p:nvSpPr>
        <p:spPr>
          <a:xfrm>
            <a:off x="2339850" y="1655775"/>
            <a:ext cx="4834800" cy="2406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4000"/>
              </a:spcAft>
              <a:buNone/>
            </a:pPr>
            <a:r>
              <a:rPr lang="en" sz="2700">
                <a:solidFill>
                  <a:srgbClr val="FFFFFF"/>
                </a:solidFill>
                <a:latin typeface="Patrick Hand SC"/>
                <a:ea typeface="Patrick Hand SC"/>
                <a:cs typeface="Patrick Hand SC"/>
                <a:sym typeface="Patrick Hand SC"/>
              </a:rPr>
              <a:t>The following are </a:t>
            </a:r>
            <a:r>
              <a:rPr lang="en" sz="2700" i="1" u="sng">
                <a:solidFill>
                  <a:srgbClr val="FFFFFF"/>
                </a:solidFill>
                <a:latin typeface="Patrick Hand SC"/>
                <a:ea typeface="Patrick Hand SC"/>
                <a:cs typeface="Patrick Hand SC"/>
                <a:sym typeface="Patrick Hand SC"/>
              </a:rPr>
              <a:t>18 tips and strategies</a:t>
            </a:r>
            <a:r>
              <a:rPr lang="en" sz="2700">
                <a:solidFill>
                  <a:srgbClr val="FFFFFF"/>
                </a:solidFill>
                <a:latin typeface="Patrick Hand SC"/>
                <a:ea typeface="Patrick Hand SC"/>
                <a:cs typeface="Patrick Hand SC"/>
                <a:sym typeface="Patrick Hand SC"/>
              </a:rPr>
              <a:t> that to help avoid procrastination and trigger that initial start to study or do homework.</a:t>
            </a:r>
            <a:endParaRPr sz="3000">
              <a:solidFill>
                <a:srgbClr val="FFFFFF"/>
              </a:solidFill>
              <a:latin typeface="Patrick Hand SC"/>
              <a:ea typeface="Patrick Hand SC"/>
              <a:cs typeface="Patrick Hand SC"/>
              <a:sym typeface="Patrick Hand S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6"/>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p>
            <a:pPr marL="457200" lvl="0" indent="-400050" algn="l" rtl="0">
              <a:lnSpc>
                <a:spcPct val="115000"/>
              </a:lnSpc>
              <a:spcBef>
                <a:spcPts val="0"/>
              </a:spcBef>
              <a:spcAft>
                <a:spcPts val="0"/>
              </a:spcAft>
              <a:buClr>
                <a:srgbClr val="000000"/>
              </a:buClr>
              <a:buSzPts val="2700"/>
              <a:buAutoNum type="arabicPeriod"/>
            </a:pPr>
            <a:r>
              <a:rPr lang="en" sz="2700" b="1" i="1" u="sng">
                <a:solidFill>
                  <a:srgbClr val="000000"/>
                </a:solidFill>
              </a:rPr>
              <a:t>CLEAR YOUR STUDY DESK AND DESKTOP</a:t>
            </a:r>
            <a:endParaRPr sz="4000"/>
          </a:p>
        </p:txBody>
      </p:sp>
      <p:sp>
        <p:nvSpPr>
          <p:cNvPr id="125" name="Google Shape;125;p26"/>
          <p:cNvSpPr txBox="1">
            <a:spLocks noGrp="1"/>
          </p:cNvSpPr>
          <p:nvPr>
            <p:ph type="body" idx="1"/>
          </p:nvPr>
        </p:nvSpPr>
        <p:spPr>
          <a:xfrm>
            <a:off x="1628275" y="1428825"/>
            <a:ext cx="3218100" cy="29088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600">
                <a:solidFill>
                  <a:srgbClr val="323232"/>
                </a:solidFill>
                <a:latin typeface="Arial"/>
                <a:ea typeface="Arial"/>
                <a:cs typeface="Arial"/>
                <a:sym typeface="Arial"/>
              </a:rPr>
              <a:t>A clean study desk creates a clear mind and it helps kick start you into study mode.</a:t>
            </a:r>
            <a:endParaRPr sz="1600">
              <a:solidFill>
                <a:srgbClr val="323232"/>
              </a:solidFill>
              <a:latin typeface="Arial"/>
              <a:ea typeface="Arial"/>
              <a:cs typeface="Arial"/>
              <a:sym typeface="Arial"/>
            </a:endParaRPr>
          </a:p>
          <a:p>
            <a:pPr marL="0" lvl="0" indent="0" algn="l" rtl="0">
              <a:lnSpc>
                <a:spcPct val="115000"/>
              </a:lnSpc>
              <a:spcBef>
                <a:spcPts val="0"/>
              </a:spcBef>
              <a:spcAft>
                <a:spcPts val="0"/>
              </a:spcAft>
              <a:buNone/>
            </a:pPr>
            <a:endParaRPr sz="1600">
              <a:solidFill>
                <a:srgbClr val="323232"/>
              </a:solidFill>
              <a:latin typeface="Arial"/>
              <a:ea typeface="Arial"/>
              <a:cs typeface="Arial"/>
              <a:sym typeface="Arial"/>
            </a:endParaRPr>
          </a:p>
          <a:p>
            <a:pPr marL="0" lvl="0" indent="0" algn="l" rtl="0">
              <a:lnSpc>
                <a:spcPct val="115000"/>
              </a:lnSpc>
              <a:spcBef>
                <a:spcPts val="0"/>
              </a:spcBef>
              <a:spcAft>
                <a:spcPts val="0"/>
              </a:spcAft>
              <a:buNone/>
            </a:pPr>
            <a:r>
              <a:rPr lang="en" sz="1600">
                <a:solidFill>
                  <a:srgbClr val="323232"/>
                </a:solidFill>
                <a:latin typeface="Arial"/>
                <a:ea typeface="Arial"/>
                <a:cs typeface="Arial"/>
                <a:sym typeface="Arial"/>
              </a:rPr>
              <a:t>The same applies for your computer desktop. The desktop should look tidy and not be a dumping ground for every file or document you save on your computer. </a:t>
            </a:r>
            <a:endParaRPr sz="2900"/>
          </a:p>
        </p:txBody>
      </p:sp>
      <p:sp>
        <p:nvSpPr>
          <p:cNvPr id="126" name="Google Shape;126;p26"/>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11</a:t>
            </a:fld>
            <a:endParaRPr/>
          </a:p>
        </p:txBody>
      </p:sp>
      <p:pic>
        <p:nvPicPr>
          <p:cNvPr id="127" name="Google Shape;127;p26"/>
          <p:cNvPicPr preferRelativeResize="0"/>
          <p:nvPr/>
        </p:nvPicPr>
        <p:blipFill>
          <a:blip r:embed="rId3">
            <a:alphaModFix/>
          </a:blip>
          <a:stretch>
            <a:fillRect/>
          </a:stretch>
        </p:blipFill>
        <p:spPr>
          <a:xfrm>
            <a:off x="5132225" y="1816463"/>
            <a:ext cx="2246675" cy="21335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7"/>
          <p:cNvSpPr txBox="1">
            <a:spLocks noGrp="1"/>
          </p:cNvSpPr>
          <p:nvPr>
            <p:ph type="title"/>
          </p:nvPr>
        </p:nvSpPr>
        <p:spPr>
          <a:xfrm>
            <a:off x="1628275" y="810800"/>
            <a:ext cx="5043600" cy="445500"/>
          </a:xfrm>
          <a:prstGeom prst="rect">
            <a:avLst/>
          </a:prstGeom>
        </p:spPr>
        <p:txBody>
          <a:bodyPr spcFirstLastPara="1" wrap="square" lIns="0" tIns="0" rIns="0" bIns="0" anchor="b" anchorCtr="0">
            <a:noAutofit/>
          </a:bodyPr>
          <a:lstStyle/>
          <a:p>
            <a:pPr marL="457200" lvl="0" indent="0" algn="l" rtl="0">
              <a:lnSpc>
                <a:spcPct val="115000"/>
              </a:lnSpc>
              <a:spcBef>
                <a:spcPts val="0"/>
              </a:spcBef>
              <a:spcAft>
                <a:spcPts val="0"/>
              </a:spcAft>
              <a:buNone/>
            </a:pPr>
            <a:r>
              <a:rPr lang="en" sz="2700" b="1" i="1" u="sng">
                <a:solidFill>
                  <a:srgbClr val="000000"/>
                </a:solidFill>
              </a:rPr>
              <a:t>2. GET RID OF DISTRACTIONS</a:t>
            </a:r>
            <a:endParaRPr sz="2700" b="1" i="1" u="sng"/>
          </a:p>
        </p:txBody>
      </p:sp>
      <p:sp>
        <p:nvSpPr>
          <p:cNvPr id="133" name="Google Shape;133;p27"/>
          <p:cNvSpPr txBox="1">
            <a:spLocks noGrp="1"/>
          </p:cNvSpPr>
          <p:nvPr>
            <p:ph type="body" idx="1"/>
          </p:nvPr>
        </p:nvSpPr>
        <p:spPr>
          <a:xfrm>
            <a:off x="1443575" y="1428825"/>
            <a:ext cx="3615000" cy="2908800"/>
          </a:xfrm>
          <a:prstGeom prst="rect">
            <a:avLst/>
          </a:prstGeom>
        </p:spPr>
        <p:txBody>
          <a:bodyPr spcFirstLastPara="1" wrap="square" lIns="0" tIns="0" rIns="0" bIns="0" anchor="t" anchorCtr="0">
            <a:noAutofit/>
          </a:bodyPr>
          <a:lstStyle/>
          <a:p>
            <a:pPr marL="457200" lvl="0" indent="-330200" algn="l" rtl="0">
              <a:lnSpc>
                <a:spcPct val="115000"/>
              </a:lnSpc>
              <a:spcBef>
                <a:spcPts val="0"/>
              </a:spcBef>
              <a:spcAft>
                <a:spcPts val="0"/>
              </a:spcAft>
              <a:buClr>
                <a:srgbClr val="323232"/>
              </a:buClr>
              <a:buSzPts val="1600"/>
              <a:buFont typeface="Arial"/>
              <a:buChar char="●"/>
            </a:pPr>
            <a:r>
              <a:rPr lang="en" sz="1600">
                <a:solidFill>
                  <a:srgbClr val="323232"/>
                </a:solidFill>
                <a:latin typeface="Arial"/>
                <a:ea typeface="Arial"/>
                <a:cs typeface="Arial"/>
                <a:sym typeface="Arial"/>
              </a:rPr>
              <a:t>Turn the TV off</a:t>
            </a:r>
            <a:endParaRPr sz="1600">
              <a:solidFill>
                <a:srgbClr val="323232"/>
              </a:solidFill>
              <a:latin typeface="Arial"/>
              <a:ea typeface="Arial"/>
              <a:cs typeface="Arial"/>
              <a:sym typeface="Arial"/>
            </a:endParaRPr>
          </a:p>
          <a:p>
            <a:pPr marL="457200" lvl="0" indent="-330200" algn="l" rtl="0">
              <a:lnSpc>
                <a:spcPct val="115000"/>
              </a:lnSpc>
              <a:spcBef>
                <a:spcPts val="0"/>
              </a:spcBef>
              <a:spcAft>
                <a:spcPts val="0"/>
              </a:spcAft>
              <a:buClr>
                <a:srgbClr val="323232"/>
              </a:buClr>
              <a:buSzPts val="1600"/>
              <a:buFont typeface="Arial"/>
              <a:buChar char="●"/>
            </a:pPr>
            <a:r>
              <a:rPr lang="en" sz="1600">
                <a:solidFill>
                  <a:srgbClr val="323232"/>
                </a:solidFill>
                <a:latin typeface="Arial"/>
                <a:ea typeface="Arial"/>
                <a:cs typeface="Arial"/>
                <a:sym typeface="Arial"/>
              </a:rPr>
              <a:t>Put your phone into flight mode</a:t>
            </a:r>
            <a:endParaRPr sz="1600">
              <a:solidFill>
                <a:srgbClr val="323232"/>
              </a:solidFill>
              <a:latin typeface="Arial"/>
              <a:ea typeface="Arial"/>
              <a:cs typeface="Arial"/>
              <a:sym typeface="Arial"/>
            </a:endParaRPr>
          </a:p>
          <a:p>
            <a:pPr marL="457200" lvl="0" indent="-330200" algn="l" rtl="0">
              <a:lnSpc>
                <a:spcPct val="115000"/>
              </a:lnSpc>
              <a:spcBef>
                <a:spcPts val="0"/>
              </a:spcBef>
              <a:spcAft>
                <a:spcPts val="0"/>
              </a:spcAft>
              <a:buClr>
                <a:srgbClr val="323232"/>
              </a:buClr>
              <a:buSzPts val="1600"/>
              <a:buFont typeface="Arial"/>
              <a:buChar char="●"/>
            </a:pPr>
            <a:r>
              <a:rPr lang="en" sz="1600">
                <a:solidFill>
                  <a:srgbClr val="323232"/>
                </a:solidFill>
                <a:latin typeface="Arial"/>
                <a:ea typeface="Arial"/>
                <a:cs typeface="Arial"/>
                <a:sym typeface="Arial"/>
              </a:rPr>
              <a:t>Put your phone out of arm’s length, perhaps in another room</a:t>
            </a:r>
            <a:endParaRPr sz="1600">
              <a:solidFill>
                <a:srgbClr val="323232"/>
              </a:solidFill>
              <a:latin typeface="Arial"/>
              <a:ea typeface="Arial"/>
              <a:cs typeface="Arial"/>
              <a:sym typeface="Arial"/>
            </a:endParaRPr>
          </a:p>
          <a:p>
            <a:pPr marL="457200" lvl="0" indent="-330200" algn="l" rtl="0">
              <a:lnSpc>
                <a:spcPct val="115000"/>
              </a:lnSpc>
              <a:spcBef>
                <a:spcPts val="0"/>
              </a:spcBef>
              <a:spcAft>
                <a:spcPts val="0"/>
              </a:spcAft>
              <a:buClr>
                <a:srgbClr val="323232"/>
              </a:buClr>
              <a:buSzPts val="1600"/>
              <a:buFont typeface="Arial"/>
              <a:buChar char="●"/>
            </a:pPr>
            <a:r>
              <a:rPr lang="en" sz="1600">
                <a:solidFill>
                  <a:srgbClr val="323232"/>
                </a:solidFill>
                <a:latin typeface="Arial"/>
                <a:ea typeface="Arial"/>
                <a:cs typeface="Arial"/>
                <a:sym typeface="Arial"/>
              </a:rPr>
              <a:t>Turn off all notifications on your computer</a:t>
            </a:r>
            <a:endParaRPr sz="1600">
              <a:solidFill>
                <a:srgbClr val="323232"/>
              </a:solidFill>
              <a:latin typeface="Arial"/>
              <a:ea typeface="Arial"/>
              <a:cs typeface="Arial"/>
              <a:sym typeface="Arial"/>
            </a:endParaRPr>
          </a:p>
          <a:p>
            <a:pPr marL="457200" lvl="0" indent="-330200" algn="l" rtl="0">
              <a:lnSpc>
                <a:spcPct val="115000"/>
              </a:lnSpc>
              <a:spcBef>
                <a:spcPts val="0"/>
              </a:spcBef>
              <a:spcAft>
                <a:spcPts val="0"/>
              </a:spcAft>
              <a:buClr>
                <a:srgbClr val="323232"/>
              </a:buClr>
              <a:buSzPts val="1600"/>
              <a:buFont typeface="Arial"/>
              <a:buChar char="●"/>
            </a:pPr>
            <a:r>
              <a:rPr lang="en" sz="1600">
                <a:solidFill>
                  <a:srgbClr val="323232"/>
                </a:solidFill>
                <a:latin typeface="Arial"/>
                <a:ea typeface="Arial"/>
                <a:cs typeface="Arial"/>
                <a:sym typeface="Arial"/>
              </a:rPr>
              <a:t>Install a website blocker</a:t>
            </a:r>
            <a:endParaRPr sz="1600" b="1">
              <a:solidFill>
                <a:srgbClr val="323232"/>
              </a:solidFill>
              <a:latin typeface="Arial"/>
              <a:ea typeface="Arial"/>
              <a:cs typeface="Arial"/>
              <a:sym typeface="Arial"/>
            </a:endParaRPr>
          </a:p>
          <a:p>
            <a:pPr marL="457200" lvl="0" indent="-330200" algn="l" rtl="0">
              <a:lnSpc>
                <a:spcPct val="115000"/>
              </a:lnSpc>
              <a:spcBef>
                <a:spcPts val="0"/>
              </a:spcBef>
              <a:spcAft>
                <a:spcPts val="0"/>
              </a:spcAft>
              <a:buClr>
                <a:srgbClr val="323232"/>
              </a:buClr>
              <a:buSzPts val="1600"/>
              <a:buFont typeface="Arial"/>
              <a:buChar char="●"/>
            </a:pPr>
            <a:r>
              <a:rPr lang="en" sz="1600">
                <a:solidFill>
                  <a:srgbClr val="323232"/>
                </a:solidFill>
                <a:latin typeface="Arial"/>
                <a:ea typeface="Arial"/>
                <a:cs typeface="Arial"/>
                <a:sym typeface="Arial"/>
              </a:rPr>
              <a:t>Invest in a pair of noise cancelling earphones</a:t>
            </a:r>
            <a:endParaRPr sz="2200">
              <a:solidFill>
                <a:srgbClr val="323232"/>
              </a:solidFill>
              <a:latin typeface="Arial"/>
              <a:ea typeface="Arial"/>
              <a:cs typeface="Arial"/>
              <a:sym typeface="Arial"/>
            </a:endParaRPr>
          </a:p>
        </p:txBody>
      </p:sp>
      <p:sp>
        <p:nvSpPr>
          <p:cNvPr id="134" name="Google Shape;134;p27"/>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12</a:t>
            </a:fld>
            <a:endParaRPr/>
          </a:p>
        </p:txBody>
      </p:sp>
      <p:pic>
        <p:nvPicPr>
          <p:cNvPr id="135" name="Google Shape;135;p27"/>
          <p:cNvPicPr preferRelativeResize="0"/>
          <p:nvPr/>
        </p:nvPicPr>
        <p:blipFill>
          <a:blip r:embed="rId3">
            <a:alphaModFix/>
          </a:blip>
          <a:stretch>
            <a:fillRect/>
          </a:stretch>
        </p:blipFill>
        <p:spPr>
          <a:xfrm>
            <a:off x="5058576" y="1428825"/>
            <a:ext cx="2583950" cy="16364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8"/>
          <p:cNvSpPr txBox="1">
            <a:spLocks noGrp="1"/>
          </p:cNvSpPr>
          <p:nvPr>
            <p:ph type="title"/>
          </p:nvPr>
        </p:nvSpPr>
        <p:spPr>
          <a:xfrm>
            <a:off x="1628275" y="810800"/>
            <a:ext cx="6014100" cy="445500"/>
          </a:xfrm>
          <a:prstGeom prst="rect">
            <a:avLst/>
          </a:prstGeom>
        </p:spPr>
        <p:txBody>
          <a:bodyPr spcFirstLastPara="1" wrap="square" lIns="0" tIns="0" rIns="0" bIns="0" anchor="b" anchorCtr="0">
            <a:noAutofit/>
          </a:bodyPr>
          <a:lstStyle/>
          <a:p>
            <a:pPr marL="457200" lvl="0" indent="0" algn="l" rtl="0">
              <a:lnSpc>
                <a:spcPct val="115000"/>
              </a:lnSpc>
              <a:spcBef>
                <a:spcPts val="0"/>
              </a:spcBef>
              <a:spcAft>
                <a:spcPts val="0"/>
              </a:spcAft>
              <a:buNone/>
            </a:pPr>
            <a:r>
              <a:rPr lang="en" sz="2700" b="1" i="1" u="sng">
                <a:solidFill>
                  <a:srgbClr val="000000"/>
                </a:solidFill>
              </a:rPr>
              <a:t>3. CREATE A STUDY/HOMEWORK SCHEDULE</a:t>
            </a:r>
            <a:endParaRPr sz="2700" b="1" i="1" u="sng"/>
          </a:p>
        </p:txBody>
      </p:sp>
      <p:sp>
        <p:nvSpPr>
          <p:cNvPr id="141" name="Google Shape;141;p28"/>
          <p:cNvSpPr txBox="1">
            <a:spLocks noGrp="1"/>
          </p:cNvSpPr>
          <p:nvPr>
            <p:ph type="body" idx="1"/>
          </p:nvPr>
        </p:nvSpPr>
        <p:spPr>
          <a:xfrm>
            <a:off x="1443575" y="1428825"/>
            <a:ext cx="3615000" cy="30405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600">
                <a:solidFill>
                  <a:srgbClr val="414141"/>
                </a:solidFill>
                <a:latin typeface="Arial"/>
                <a:ea typeface="Arial"/>
                <a:cs typeface="Arial"/>
                <a:sym typeface="Arial"/>
              </a:rPr>
              <a:t>Setting up a schedule can be a way to manage what you do during non-school hours and on the weekend. It also creates structure and makes it more likely that you will follow through with your study regardless of your motivation levels.</a:t>
            </a:r>
            <a:endParaRPr sz="1600">
              <a:solidFill>
                <a:srgbClr val="414141"/>
              </a:solidFill>
              <a:latin typeface="Arial"/>
              <a:ea typeface="Arial"/>
              <a:cs typeface="Arial"/>
              <a:sym typeface="Arial"/>
            </a:endParaRPr>
          </a:p>
          <a:p>
            <a:pPr marL="0" lvl="0" indent="0" algn="l" rtl="0">
              <a:lnSpc>
                <a:spcPct val="115000"/>
              </a:lnSpc>
              <a:spcBef>
                <a:spcPts val="0"/>
              </a:spcBef>
              <a:spcAft>
                <a:spcPts val="0"/>
              </a:spcAft>
              <a:buNone/>
            </a:pPr>
            <a:endParaRPr sz="1600">
              <a:solidFill>
                <a:srgbClr val="414141"/>
              </a:solidFill>
              <a:latin typeface="Arial"/>
              <a:ea typeface="Arial"/>
              <a:cs typeface="Arial"/>
              <a:sym typeface="Arial"/>
            </a:endParaRPr>
          </a:p>
          <a:p>
            <a:pPr marL="0" lvl="0" indent="0" algn="l" rtl="0">
              <a:lnSpc>
                <a:spcPct val="115000"/>
              </a:lnSpc>
              <a:spcBef>
                <a:spcPts val="0"/>
              </a:spcBef>
              <a:spcAft>
                <a:spcPts val="0"/>
              </a:spcAft>
              <a:buNone/>
            </a:pPr>
            <a:r>
              <a:rPr lang="en" sz="1600">
                <a:solidFill>
                  <a:srgbClr val="414141"/>
                </a:solidFill>
                <a:latin typeface="Arial"/>
                <a:ea typeface="Arial"/>
                <a:cs typeface="Arial"/>
                <a:sym typeface="Arial"/>
              </a:rPr>
              <a:t>Don’t wait around for motivation, create a schedule and stick to it. </a:t>
            </a:r>
            <a:endParaRPr sz="1600">
              <a:solidFill>
                <a:srgbClr val="414141"/>
              </a:solidFill>
              <a:latin typeface="Arial"/>
              <a:ea typeface="Arial"/>
              <a:cs typeface="Arial"/>
              <a:sym typeface="Arial"/>
            </a:endParaRPr>
          </a:p>
          <a:p>
            <a:pPr marL="0" lvl="0" indent="0" algn="l" rtl="0">
              <a:lnSpc>
                <a:spcPct val="115000"/>
              </a:lnSpc>
              <a:spcBef>
                <a:spcPts val="0"/>
              </a:spcBef>
              <a:spcAft>
                <a:spcPts val="0"/>
              </a:spcAft>
              <a:buNone/>
            </a:pPr>
            <a:endParaRPr sz="1700">
              <a:solidFill>
                <a:srgbClr val="414141"/>
              </a:solidFill>
              <a:latin typeface="Arial"/>
              <a:ea typeface="Arial"/>
              <a:cs typeface="Arial"/>
              <a:sym typeface="Arial"/>
            </a:endParaRPr>
          </a:p>
        </p:txBody>
      </p:sp>
      <p:sp>
        <p:nvSpPr>
          <p:cNvPr id="142" name="Google Shape;142;p28"/>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13</a:t>
            </a:fld>
            <a:endParaRPr/>
          </a:p>
        </p:txBody>
      </p:sp>
      <p:pic>
        <p:nvPicPr>
          <p:cNvPr id="143" name="Google Shape;143;p28"/>
          <p:cNvPicPr preferRelativeResize="0"/>
          <p:nvPr/>
        </p:nvPicPr>
        <p:blipFill>
          <a:blip r:embed="rId3">
            <a:alphaModFix/>
          </a:blip>
          <a:stretch>
            <a:fillRect/>
          </a:stretch>
        </p:blipFill>
        <p:spPr>
          <a:xfrm>
            <a:off x="5210975" y="1408700"/>
            <a:ext cx="2540675" cy="15633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9"/>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p>
            <a:pPr marL="0" lvl="0" indent="0" algn="l" rtl="0">
              <a:lnSpc>
                <a:spcPct val="115000"/>
              </a:lnSpc>
              <a:spcBef>
                <a:spcPts val="0"/>
              </a:spcBef>
              <a:spcAft>
                <a:spcPts val="0"/>
              </a:spcAft>
              <a:buNone/>
            </a:pPr>
            <a:r>
              <a:rPr lang="en" sz="2700" b="1" i="1" u="sng"/>
              <a:t>4. DEVELOP A STUDY RITUAL</a:t>
            </a:r>
            <a:endParaRPr sz="2700" b="1" i="1" u="sng"/>
          </a:p>
        </p:txBody>
      </p:sp>
      <p:sp>
        <p:nvSpPr>
          <p:cNvPr id="149" name="Google Shape;149;p29"/>
          <p:cNvSpPr txBox="1">
            <a:spLocks noGrp="1"/>
          </p:cNvSpPr>
          <p:nvPr>
            <p:ph type="body" idx="1"/>
          </p:nvPr>
        </p:nvSpPr>
        <p:spPr>
          <a:xfrm>
            <a:off x="1628275" y="1428825"/>
            <a:ext cx="5333400" cy="2908800"/>
          </a:xfrm>
          <a:prstGeom prst="rect">
            <a:avLst/>
          </a:prstGeom>
        </p:spPr>
        <p:txBody>
          <a:bodyPr spcFirstLastPara="1" wrap="square" lIns="0" tIns="0" rIns="0" bIns="0" anchor="t" anchorCtr="0">
            <a:noAutofit/>
          </a:bodyPr>
          <a:lstStyle/>
          <a:p>
            <a:pPr marL="457200" lvl="0" indent="0" algn="l" rtl="0">
              <a:lnSpc>
                <a:spcPct val="115000"/>
              </a:lnSpc>
              <a:spcBef>
                <a:spcPts val="0"/>
              </a:spcBef>
              <a:spcAft>
                <a:spcPts val="0"/>
              </a:spcAft>
              <a:buNone/>
            </a:pPr>
            <a:r>
              <a:rPr lang="en" sz="1600">
                <a:solidFill>
                  <a:srgbClr val="000000"/>
                </a:solidFill>
                <a:latin typeface="Arial"/>
                <a:ea typeface="Arial"/>
                <a:cs typeface="Arial"/>
                <a:sym typeface="Arial"/>
              </a:rPr>
              <a:t>A Study ritual is a little different from a study schedule, it’s more like a build up to a study session.</a:t>
            </a:r>
            <a:endParaRPr sz="1600">
              <a:solidFill>
                <a:srgbClr val="000000"/>
              </a:solidFill>
              <a:latin typeface="Arial"/>
              <a:ea typeface="Arial"/>
              <a:cs typeface="Arial"/>
              <a:sym typeface="Arial"/>
            </a:endParaRPr>
          </a:p>
          <a:p>
            <a:pPr marL="457200" lvl="0" indent="0" algn="l" rtl="0">
              <a:lnSpc>
                <a:spcPct val="115000"/>
              </a:lnSpc>
              <a:spcBef>
                <a:spcPts val="0"/>
              </a:spcBef>
              <a:spcAft>
                <a:spcPts val="0"/>
              </a:spcAft>
              <a:buNone/>
            </a:pPr>
            <a:endParaRPr sz="1600">
              <a:solidFill>
                <a:srgbClr val="000000"/>
              </a:solidFill>
              <a:latin typeface="Arial"/>
              <a:ea typeface="Arial"/>
              <a:cs typeface="Arial"/>
              <a:sym typeface="Arial"/>
            </a:endParaRPr>
          </a:p>
          <a:p>
            <a:pPr marL="457200" lvl="0" indent="0" algn="l" rtl="0">
              <a:lnSpc>
                <a:spcPct val="115000"/>
              </a:lnSpc>
              <a:spcBef>
                <a:spcPts val="0"/>
              </a:spcBef>
              <a:spcAft>
                <a:spcPts val="0"/>
              </a:spcAft>
              <a:buNone/>
            </a:pPr>
            <a:r>
              <a:rPr lang="en" sz="1600">
                <a:solidFill>
                  <a:srgbClr val="000000"/>
                </a:solidFill>
                <a:latin typeface="Arial"/>
                <a:ea typeface="Arial"/>
                <a:cs typeface="Arial"/>
                <a:sym typeface="Arial"/>
              </a:rPr>
              <a:t>The ritual must occur every single time before you sit down and study. You want to get to a point where your mind is saying “this is what I do before I start a study session”. Eventually the ritual becomes part of the study process. You won’t need to find motivation, you just need to start the ritual.</a:t>
            </a:r>
            <a:endParaRPr sz="1600">
              <a:solidFill>
                <a:srgbClr val="000000"/>
              </a:solidFill>
              <a:latin typeface="Arial"/>
              <a:ea typeface="Arial"/>
              <a:cs typeface="Arial"/>
              <a:sym typeface="Arial"/>
            </a:endParaRPr>
          </a:p>
          <a:p>
            <a:pPr marL="457200" lvl="0" indent="0" algn="l" rtl="0">
              <a:lnSpc>
                <a:spcPct val="115000"/>
              </a:lnSpc>
              <a:spcBef>
                <a:spcPts val="0"/>
              </a:spcBef>
              <a:spcAft>
                <a:spcPts val="0"/>
              </a:spcAft>
              <a:buNone/>
            </a:pPr>
            <a:endParaRPr sz="1700">
              <a:solidFill>
                <a:srgbClr val="000000"/>
              </a:solidFill>
              <a:latin typeface="Arial"/>
              <a:ea typeface="Arial"/>
              <a:cs typeface="Arial"/>
              <a:sym typeface="Arial"/>
            </a:endParaRPr>
          </a:p>
        </p:txBody>
      </p:sp>
      <p:sp>
        <p:nvSpPr>
          <p:cNvPr id="150" name="Google Shape;150;p29"/>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0"/>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15</a:t>
            </a:fld>
            <a:endParaRPr/>
          </a:p>
        </p:txBody>
      </p:sp>
      <p:sp>
        <p:nvSpPr>
          <p:cNvPr id="156" name="Google Shape;156;p30"/>
          <p:cNvSpPr txBox="1"/>
          <p:nvPr/>
        </p:nvSpPr>
        <p:spPr>
          <a:xfrm>
            <a:off x="1831775" y="958325"/>
            <a:ext cx="5713800" cy="4965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r>
              <a:rPr lang="en" sz="1600"/>
              <a:t>Some examples of study rituals might include:</a:t>
            </a:r>
            <a:endParaRPr sz="1600"/>
          </a:p>
          <a:p>
            <a:pPr marL="0" lvl="0" indent="0" algn="l" rtl="0">
              <a:lnSpc>
                <a:spcPct val="115000"/>
              </a:lnSpc>
              <a:spcBef>
                <a:spcPts val="0"/>
              </a:spcBef>
              <a:spcAft>
                <a:spcPts val="0"/>
              </a:spcAft>
              <a:buNone/>
            </a:pPr>
            <a:endParaRPr sz="1600"/>
          </a:p>
          <a:p>
            <a:pPr marL="914400" lvl="0" indent="-330200" algn="l" rtl="0">
              <a:lnSpc>
                <a:spcPct val="115000"/>
              </a:lnSpc>
              <a:spcBef>
                <a:spcPts val="0"/>
              </a:spcBef>
              <a:spcAft>
                <a:spcPts val="0"/>
              </a:spcAft>
              <a:buSzPts val="1600"/>
              <a:buChar char="●"/>
            </a:pPr>
            <a:r>
              <a:rPr lang="en" sz="1600"/>
              <a:t>Shower - Hot Milo - </a:t>
            </a:r>
            <a:r>
              <a:rPr lang="en" sz="1600" b="1"/>
              <a:t>START</a:t>
            </a:r>
            <a:endParaRPr sz="1600" b="1"/>
          </a:p>
          <a:p>
            <a:pPr marL="914400" lvl="0" indent="-330200" algn="l" rtl="0">
              <a:lnSpc>
                <a:spcPct val="115000"/>
              </a:lnSpc>
              <a:spcBef>
                <a:spcPts val="0"/>
              </a:spcBef>
              <a:spcAft>
                <a:spcPts val="0"/>
              </a:spcAft>
              <a:buSzPts val="1600"/>
              <a:buChar char="●"/>
            </a:pPr>
            <a:r>
              <a:rPr lang="en" sz="1600"/>
              <a:t>10 Minutes Social Media - Glass of Water - Snack - </a:t>
            </a:r>
            <a:r>
              <a:rPr lang="en" sz="1600" b="1"/>
              <a:t>START</a:t>
            </a:r>
            <a:endParaRPr sz="1600" b="1"/>
          </a:p>
          <a:p>
            <a:pPr marL="914400" lvl="0" indent="-330200" algn="l" rtl="0">
              <a:lnSpc>
                <a:spcPct val="115000"/>
              </a:lnSpc>
              <a:spcBef>
                <a:spcPts val="0"/>
              </a:spcBef>
              <a:spcAft>
                <a:spcPts val="0"/>
              </a:spcAft>
              <a:buSzPts val="1600"/>
              <a:buChar char="●"/>
            </a:pPr>
            <a:r>
              <a:rPr lang="en" sz="1600"/>
              <a:t>10 Minutes Meditation - Glass of Water - Snack - </a:t>
            </a:r>
            <a:r>
              <a:rPr lang="en" sz="1600" b="1"/>
              <a:t>START</a:t>
            </a:r>
            <a:endParaRPr sz="1600" b="1"/>
          </a:p>
          <a:p>
            <a:pPr marL="914400" lvl="0" indent="-330200" algn="l" rtl="0">
              <a:lnSpc>
                <a:spcPct val="115000"/>
              </a:lnSpc>
              <a:spcBef>
                <a:spcPts val="0"/>
              </a:spcBef>
              <a:spcAft>
                <a:spcPts val="0"/>
              </a:spcAft>
              <a:buSzPts val="1600"/>
              <a:buChar char="●"/>
            </a:pPr>
            <a:r>
              <a:rPr lang="en" sz="1600"/>
              <a:t>20 Minutes Netflix - Snack - </a:t>
            </a:r>
            <a:r>
              <a:rPr lang="en" sz="1600" b="1"/>
              <a:t>START</a:t>
            </a:r>
            <a:endParaRPr sz="1600"/>
          </a:p>
        </p:txBody>
      </p:sp>
      <p:pic>
        <p:nvPicPr>
          <p:cNvPr id="157" name="Google Shape;157;p30" descr="A fascinating look at the role of ritual and obsessive compulsive behavior in sport." title="Role of Ritual &amp; OCD in Sport - Feat. Rafael Nadal">
            <a:hlinkClick r:id="rId3"/>
          </p:cNvPr>
          <p:cNvPicPr preferRelativeResize="0"/>
          <p:nvPr/>
        </p:nvPicPr>
        <p:blipFill>
          <a:blip r:embed="rId4">
            <a:alphaModFix/>
          </a:blip>
          <a:stretch>
            <a:fillRect/>
          </a:stretch>
        </p:blipFill>
        <p:spPr>
          <a:xfrm>
            <a:off x="5618625" y="3201574"/>
            <a:ext cx="1926950" cy="1445225"/>
          </a:xfrm>
          <a:prstGeom prst="rect">
            <a:avLst/>
          </a:prstGeom>
          <a:noFill/>
          <a:ln>
            <a:noFill/>
          </a:ln>
        </p:spPr>
      </p:pic>
      <p:sp>
        <p:nvSpPr>
          <p:cNvPr id="158" name="Google Shape;158;p30"/>
          <p:cNvSpPr txBox="1"/>
          <p:nvPr/>
        </p:nvSpPr>
        <p:spPr>
          <a:xfrm>
            <a:off x="1655850" y="3403700"/>
            <a:ext cx="3293400" cy="116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t>Famous tennis player Rafael Nadal is famous for his rituals he performs every single game.</a:t>
            </a:r>
            <a:endParaRPr sz="16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1"/>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16</a:t>
            </a:fld>
            <a:endParaRPr/>
          </a:p>
        </p:txBody>
      </p:sp>
      <p:sp>
        <p:nvSpPr>
          <p:cNvPr id="164" name="Google Shape;164;p31"/>
          <p:cNvSpPr txBox="1"/>
          <p:nvPr/>
        </p:nvSpPr>
        <p:spPr>
          <a:xfrm>
            <a:off x="1425100" y="958325"/>
            <a:ext cx="6355800" cy="4965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r>
              <a:rPr lang="en" sz="2700" b="1" i="1" u="sng">
                <a:latin typeface="Patrick Hand SC"/>
                <a:ea typeface="Patrick Hand SC"/>
                <a:cs typeface="Patrick Hand SC"/>
                <a:sym typeface="Patrick Hand SC"/>
              </a:rPr>
              <a:t>5. CREATE A TARGET GRADE OR GOAL FOR EACH SUBJECT WITH STEPS</a:t>
            </a:r>
            <a:endParaRPr sz="2700">
              <a:latin typeface="Patrick Hand SC"/>
              <a:ea typeface="Patrick Hand SC"/>
              <a:cs typeface="Patrick Hand SC"/>
              <a:sym typeface="Patrick Hand SC"/>
            </a:endParaRPr>
          </a:p>
          <a:p>
            <a:pPr marL="0" lvl="0" indent="0" algn="l" rtl="0">
              <a:lnSpc>
                <a:spcPct val="115000"/>
              </a:lnSpc>
              <a:spcBef>
                <a:spcPts val="0"/>
              </a:spcBef>
              <a:spcAft>
                <a:spcPts val="0"/>
              </a:spcAft>
              <a:buNone/>
            </a:pPr>
            <a:endParaRPr sz="1700"/>
          </a:p>
          <a:p>
            <a:pPr marL="0" lvl="0" indent="0" algn="l" rtl="0">
              <a:lnSpc>
                <a:spcPct val="115000"/>
              </a:lnSpc>
              <a:spcBef>
                <a:spcPts val="0"/>
              </a:spcBef>
              <a:spcAft>
                <a:spcPts val="0"/>
              </a:spcAft>
              <a:buNone/>
            </a:pPr>
            <a:r>
              <a:rPr lang="en" sz="1700"/>
              <a:t>S</a:t>
            </a:r>
            <a:r>
              <a:rPr lang="en" sz="1600"/>
              <a:t>etting an end goal or target grade for subjects is a good way to motivate and give you something to strive for.</a:t>
            </a:r>
            <a:endParaRPr sz="1600"/>
          </a:p>
          <a:p>
            <a:pPr marL="0" lvl="0" indent="0" algn="l" rtl="0">
              <a:lnSpc>
                <a:spcPct val="115000"/>
              </a:lnSpc>
              <a:spcBef>
                <a:spcPts val="0"/>
              </a:spcBef>
              <a:spcAft>
                <a:spcPts val="0"/>
              </a:spcAft>
              <a:buNone/>
            </a:pPr>
            <a:endParaRPr sz="1600"/>
          </a:p>
          <a:p>
            <a:pPr marL="0" lvl="0" indent="0" algn="l" rtl="0">
              <a:lnSpc>
                <a:spcPct val="115000"/>
              </a:lnSpc>
              <a:spcBef>
                <a:spcPts val="0"/>
              </a:spcBef>
              <a:spcAft>
                <a:spcPts val="0"/>
              </a:spcAft>
              <a:buNone/>
            </a:pPr>
            <a:endParaRPr sz="1700"/>
          </a:p>
          <a:p>
            <a:pPr marL="914400" lvl="0" indent="0" algn="l" rtl="0">
              <a:lnSpc>
                <a:spcPct val="115000"/>
              </a:lnSpc>
              <a:spcBef>
                <a:spcPts val="0"/>
              </a:spcBef>
              <a:spcAft>
                <a:spcPts val="0"/>
              </a:spcAft>
              <a:buNone/>
            </a:pPr>
            <a:endParaRPr sz="1800"/>
          </a:p>
        </p:txBody>
      </p:sp>
      <p:sp>
        <p:nvSpPr>
          <p:cNvPr id="165" name="Google Shape;165;p31"/>
          <p:cNvSpPr txBox="1"/>
          <p:nvPr/>
        </p:nvSpPr>
        <p:spPr>
          <a:xfrm>
            <a:off x="3349900" y="3063200"/>
            <a:ext cx="2825700" cy="1107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200" u="sng">
                <a:solidFill>
                  <a:srgbClr val="0000FF"/>
                </a:solidFill>
                <a:latin typeface="Roboto"/>
                <a:ea typeface="Roboto"/>
                <a:cs typeface="Roboto"/>
                <a:sym typeface="Roboto"/>
                <a:hlinkClick r:id="rId3"/>
              </a:rPr>
              <a:t>Goal Tracker</a:t>
            </a:r>
            <a:endParaRPr sz="2200">
              <a:solidFill>
                <a:srgbClr val="0000FF"/>
              </a:solidFill>
              <a:latin typeface="Roboto"/>
              <a:ea typeface="Roboto"/>
              <a:cs typeface="Roboto"/>
              <a:sym typeface="Roboto"/>
            </a:endParaRPr>
          </a:p>
          <a:p>
            <a:pPr marL="0" lvl="0" indent="0" algn="l" rtl="0">
              <a:lnSpc>
                <a:spcPct val="115000"/>
              </a:lnSpc>
              <a:spcBef>
                <a:spcPts val="0"/>
              </a:spcBef>
              <a:spcAft>
                <a:spcPts val="0"/>
              </a:spcAft>
              <a:buNone/>
            </a:pPr>
            <a:endParaRPr sz="2200">
              <a:latin typeface="Roboto"/>
              <a:ea typeface="Roboto"/>
              <a:cs typeface="Roboto"/>
              <a:sym typeface="Roboto"/>
            </a:endParaRPr>
          </a:p>
          <a:p>
            <a:pPr marL="0" lvl="0" indent="0" algn="l" rtl="0">
              <a:lnSpc>
                <a:spcPct val="115000"/>
              </a:lnSpc>
              <a:spcBef>
                <a:spcPts val="0"/>
              </a:spcBef>
              <a:spcAft>
                <a:spcPts val="0"/>
              </a:spcAft>
              <a:buNone/>
            </a:pPr>
            <a:r>
              <a:rPr lang="en" sz="2200" u="sng">
                <a:solidFill>
                  <a:srgbClr val="0000FF"/>
                </a:solidFill>
                <a:latin typeface="Roboto"/>
                <a:ea typeface="Roboto"/>
                <a:cs typeface="Roboto"/>
                <a:sym typeface="Roboto"/>
                <a:hlinkClick r:id="rId4"/>
              </a:rPr>
              <a:t>Goal Tracker Video</a:t>
            </a:r>
            <a:endParaRPr sz="2600">
              <a:solidFill>
                <a:srgbClr val="0000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2"/>
          <p:cNvSpPr txBox="1">
            <a:spLocks noGrp="1"/>
          </p:cNvSpPr>
          <p:nvPr>
            <p:ph type="sldNum" idx="12"/>
          </p:nvPr>
        </p:nvSpPr>
        <p:spPr>
          <a:xfrm>
            <a:off x="4297650" y="4711450"/>
            <a:ext cx="548700" cy="432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17</a:t>
            </a:fld>
            <a:endParaRPr/>
          </a:p>
        </p:txBody>
      </p:sp>
      <p:sp>
        <p:nvSpPr>
          <p:cNvPr id="171" name="Google Shape;171;p32"/>
          <p:cNvSpPr txBox="1"/>
          <p:nvPr/>
        </p:nvSpPr>
        <p:spPr>
          <a:xfrm>
            <a:off x="2457075" y="802650"/>
            <a:ext cx="3964200" cy="9336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r>
              <a:rPr lang="en" sz="2300" b="1" i="1" u="sng">
                <a:latin typeface="Patrick Hand SC"/>
                <a:ea typeface="Patrick Hand SC"/>
                <a:cs typeface="Patrick Hand SC"/>
                <a:sym typeface="Patrick Hand SC"/>
              </a:rPr>
              <a:t>6. BREAK DOWN YOUR STUDY INTO SMALLER CHUNKS</a:t>
            </a:r>
            <a:endParaRPr sz="2600">
              <a:latin typeface="Patrick Hand SC"/>
              <a:ea typeface="Patrick Hand SC"/>
              <a:cs typeface="Patrick Hand SC"/>
              <a:sym typeface="Patrick Hand SC"/>
            </a:endParaRPr>
          </a:p>
        </p:txBody>
      </p:sp>
      <p:sp>
        <p:nvSpPr>
          <p:cNvPr id="172" name="Google Shape;172;p32"/>
          <p:cNvSpPr txBox="1"/>
          <p:nvPr/>
        </p:nvSpPr>
        <p:spPr>
          <a:xfrm>
            <a:off x="2860200" y="1631650"/>
            <a:ext cx="3423600" cy="2997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solidFill>
                  <a:srgbClr val="282829"/>
                </a:solidFill>
              </a:rPr>
              <a:t>Break up your tasks into smaller chunks. </a:t>
            </a:r>
            <a:endParaRPr sz="1600">
              <a:solidFill>
                <a:srgbClr val="282829"/>
              </a:solidFill>
            </a:endParaRPr>
          </a:p>
          <a:p>
            <a:pPr marL="0" lvl="0" indent="0" algn="l" rtl="0">
              <a:lnSpc>
                <a:spcPct val="115000"/>
              </a:lnSpc>
              <a:spcBef>
                <a:spcPts val="1100"/>
              </a:spcBef>
              <a:spcAft>
                <a:spcPts val="0"/>
              </a:spcAft>
              <a:buNone/>
            </a:pPr>
            <a:r>
              <a:rPr lang="en" sz="1600">
                <a:solidFill>
                  <a:srgbClr val="282829"/>
                </a:solidFill>
              </a:rPr>
              <a:t>If you have an assessment or something to study for, if possible, break it up into smaller parts and do them on different days. </a:t>
            </a:r>
            <a:endParaRPr sz="1600">
              <a:solidFill>
                <a:srgbClr val="282829"/>
              </a:solidFill>
            </a:endParaRPr>
          </a:p>
          <a:p>
            <a:pPr marL="0" lvl="0" indent="0" algn="l" rtl="0">
              <a:lnSpc>
                <a:spcPct val="115000"/>
              </a:lnSpc>
              <a:spcBef>
                <a:spcPts val="1100"/>
              </a:spcBef>
              <a:spcAft>
                <a:spcPts val="0"/>
              </a:spcAft>
              <a:buNone/>
            </a:pPr>
            <a:r>
              <a:rPr lang="en" sz="1600">
                <a:solidFill>
                  <a:srgbClr val="282829"/>
                </a:solidFill>
                <a:latin typeface="Roboto"/>
                <a:ea typeface="Roboto"/>
                <a:cs typeface="Roboto"/>
                <a:sym typeface="Roboto"/>
              </a:rPr>
              <a:t>Smaller tasks are less daunting and more manageable.</a:t>
            </a:r>
            <a:endParaRPr sz="1600">
              <a:solidFill>
                <a:srgbClr val="282829"/>
              </a:solidFill>
            </a:endParaRPr>
          </a:p>
          <a:p>
            <a:pPr marL="0" lvl="0" indent="0" algn="l" rtl="0">
              <a:lnSpc>
                <a:spcPct val="115000"/>
              </a:lnSpc>
              <a:spcBef>
                <a:spcPts val="1100"/>
              </a:spcBef>
              <a:spcAft>
                <a:spcPts val="0"/>
              </a:spcAft>
              <a:buNone/>
            </a:pPr>
            <a:endParaRPr sz="1700">
              <a:solidFill>
                <a:srgbClr val="282829"/>
              </a:solidFill>
            </a:endParaRPr>
          </a:p>
          <a:p>
            <a:pPr marL="0" lvl="0" indent="0" algn="l" rtl="0">
              <a:lnSpc>
                <a:spcPct val="115000"/>
              </a:lnSpc>
              <a:spcBef>
                <a:spcPts val="1100"/>
              </a:spcBef>
              <a:spcAft>
                <a:spcPts val="1100"/>
              </a:spcAft>
              <a:buNone/>
            </a:pPr>
            <a:endParaRPr sz="1700">
              <a:solidFill>
                <a:srgbClr val="28282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3"/>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p>
            <a:pPr marL="0" lvl="0" indent="0" algn="l" rtl="0">
              <a:lnSpc>
                <a:spcPct val="115000"/>
              </a:lnSpc>
              <a:spcBef>
                <a:spcPts val="0"/>
              </a:spcBef>
              <a:spcAft>
                <a:spcPts val="0"/>
              </a:spcAft>
              <a:buNone/>
            </a:pPr>
            <a:r>
              <a:rPr lang="en" sz="2700" b="1" i="1" u="sng"/>
              <a:t>7. STUDY IN SHORT BURSTS</a:t>
            </a:r>
            <a:endParaRPr sz="2700" b="1" i="1" u="sng"/>
          </a:p>
        </p:txBody>
      </p:sp>
      <p:sp>
        <p:nvSpPr>
          <p:cNvPr id="178" name="Google Shape;178;p33"/>
          <p:cNvSpPr txBox="1">
            <a:spLocks noGrp="1"/>
          </p:cNvSpPr>
          <p:nvPr>
            <p:ph type="body" idx="1"/>
          </p:nvPr>
        </p:nvSpPr>
        <p:spPr>
          <a:xfrm>
            <a:off x="1425100" y="1256300"/>
            <a:ext cx="4160700" cy="27078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600">
                <a:solidFill>
                  <a:srgbClr val="000000"/>
                </a:solidFill>
                <a:latin typeface="Arial"/>
                <a:ea typeface="Arial"/>
                <a:cs typeface="Arial"/>
                <a:sym typeface="Arial"/>
              </a:rPr>
              <a:t>The Pomodoro Technique is a method of study in which you set a timer for a short burst of work, between 20-30 minutes. When the timer rings, you stop work and take a 5 minute break. Then repeat the process.</a:t>
            </a:r>
            <a:endParaRPr sz="16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6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600">
                <a:solidFill>
                  <a:srgbClr val="000000"/>
                </a:solidFill>
                <a:latin typeface="Arial"/>
                <a:ea typeface="Arial"/>
                <a:cs typeface="Arial"/>
                <a:sym typeface="Arial"/>
              </a:rPr>
              <a:t>Working in short, intense bursts can increase your focus and concentration and the breaks give you the opportunity to pause, refresh and get ready to repeat another 20-30 minutes.</a:t>
            </a:r>
            <a:endParaRPr sz="1600">
              <a:solidFill>
                <a:srgbClr val="000000"/>
              </a:solidFill>
              <a:latin typeface="Arial"/>
              <a:ea typeface="Arial"/>
              <a:cs typeface="Arial"/>
              <a:sym typeface="Arial"/>
            </a:endParaRPr>
          </a:p>
        </p:txBody>
      </p:sp>
      <p:sp>
        <p:nvSpPr>
          <p:cNvPr id="179" name="Google Shape;179;p33"/>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18</a:t>
            </a:fld>
            <a:endParaRPr/>
          </a:p>
        </p:txBody>
      </p:sp>
      <p:pic>
        <p:nvPicPr>
          <p:cNvPr id="180" name="Google Shape;180;p33"/>
          <p:cNvPicPr preferRelativeResize="0"/>
          <p:nvPr/>
        </p:nvPicPr>
        <p:blipFill>
          <a:blip r:embed="rId3">
            <a:alphaModFix/>
          </a:blip>
          <a:stretch>
            <a:fillRect/>
          </a:stretch>
        </p:blipFill>
        <p:spPr>
          <a:xfrm>
            <a:off x="5738200" y="1408700"/>
            <a:ext cx="1846000" cy="17949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4"/>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p>
            <a:pPr marL="0" lvl="0" indent="0" algn="l" rtl="0">
              <a:lnSpc>
                <a:spcPct val="115000"/>
              </a:lnSpc>
              <a:spcBef>
                <a:spcPts val="0"/>
              </a:spcBef>
              <a:spcAft>
                <a:spcPts val="0"/>
              </a:spcAft>
              <a:buNone/>
            </a:pPr>
            <a:r>
              <a:rPr lang="en" sz="2700" b="1" i="1" u="sng"/>
              <a:t>8. THE GOLDILOCKS RULE</a:t>
            </a:r>
            <a:endParaRPr sz="2700" b="1" i="1" u="sng"/>
          </a:p>
        </p:txBody>
      </p:sp>
      <p:sp>
        <p:nvSpPr>
          <p:cNvPr id="186" name="Google Shape;186;p34"/>
          <p:cNvSpPr txBox="1">
            <a:spLocks noGrp="1"/>
          </p:cNvSpPr>
          <p:nvPr>
            <p:ph type="body" idx="1"/>
          </p:nvPr>
        </p:nvSpPr>
        <p:spPr>
          <a:xfrm>
            <a:off x="1425100" y="1256300"/>
            <a:ext cx="4160700" cy="27078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600" b="1">
                <a:solidFill>
                  <a:srgbClr val="000000"/>
                </a:solidFill>
                <a:latin typeface="Arial"/>
                <a:ea typeface="Arial"/>
                <a:cs typeface="Arial"/>
                <a:sym typeface="Arial"/>
              </a:rPr>
              <a:t>Tasks that are challenging but not too complex are very motivating.</a:t>
            </a:r>
            <a:endParaRPr sz="1600" b="1">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600" b="1">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600" i="1">
                <a:solidFill>
                  <a:srgbClr val="000000"/>
                </a:solidFill>
                <a:latin typeface="Arial"/>
                <a:ea typeface="Arial"/>
                <a:cs typeface="Arial"/>
                <a:sym typeface="Arial"/>
              </a:rPr>
              <a:t>“humans experience peak motivation when working on tasks that are right on the edge of their current abilities. Not too hard. Not too easy. Just right.”</a:t>
            </a:r>
            <a:endParaRPr sz="1600" i="1">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600" i="1">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600">
                <a:solidFill>
                  <a:srgbClr val="000000"/>
                </a:solidFill>
                <a:latin typeface="Arial"/>
                <a:ea typeface="Arial"/>
                <a:cs typeface="Arial"/>
                <a:sym typeface="Arial"/>
              </a:rPr>
              <a:t>The easier tasks can perhaps be done in class or at school. The harder tasks perhaps also in class where you have peers and the teacher to assist you.</a:t>
            </a:r>
            <a:endParaRPr sz="16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100" i="1">
              <a:solidFill>
                <a:srgbClr val="000000"/>
              </a:solidFill>
              <a:latin typeface="Arial"/>
              <a:ea typeface="Arial"/>
              <a:cs typeface="Arial"/>
              <a:sym typeface="Arial"/>
            </a:endParaRPr>
          </a:p>
        </p:txBody>
      </p:sp>
      <p:sp>
        <p:nvSpPr>
          <p:cNvPr id="187" name="Google Shape;187;p34"/>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19</a:t>
            </a:fld>
            <a:endParaRPr/>
          </a:p>
        </p:txBody>
      </p:sp>
      <p:pic>
        <p:nvPicPr>
          <p:cNvPr id="188" name="Google Shape;188;p34"/>
          <p:cNvPicPr preferRelativeResize="0"/>
          <p:nvPr/>
        </p:nvPicPr>
        <p:blipFill>
          <a:blip r:embed="rId3">
            <a:alphaModFix/>
          </a:blip>
          <a:stretch>
            <a:fillRect/>
          </a:stretch>
        </p:blipFill>
        <p:spPr>
          <a:xfrm>
            <a:off x="5290900" y="1256300"/>
            <a:ext cx="2419323" cy="241932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7"/>
          <p:cNvSpPr txBox="1">
            <a:spLocks noGrp="1"/>
          </p:cNvSpPr>
          <p:nvPr>
            <p:ph type="body" idx="2"/>
          </p:nvPr>
        </p:nvSpPr>
        <p:spPr>
          <a:xfrm>
            <a:off x="1628225" y="3448725"/>
            <a:ext cx="5887500" cy="7173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endParaRPr sz="1200"/>
          </a:p>
          <a:p>
            <a:pPr marL="0" lvl="0" indent="0" algn="l" rtl="0">
              <a:spcBef>
                <a:spcPts val="0"/>
              </a:spcBef>
              <a:spcAft>
                <a:spcPts val="0"/>
              </a:spcAft>
              <a:buClr>
                <a:schemeClr val="dk1"/>
              </a:buClr>
              <a:buSzPts val="1100"/>
              <a:buFont typeface="Arial"/>
              <a:buNone/>
            </a:pPr>
            <a:endParaRPr sz="1200"/>
          </a:p>
          <a:p>
            <a:pPr marL="0" lvl="0" indent="0" algn="l" rtl="0">
              <a:spcBef>
                <a:spcPts val="0"/>
              </a:spcBef>
              <a:spcAft>
                <a:spcPts val="0"/>
              </a:spcAft>
              <a:buNone/>
            </a:pPr>
            <a:endParaRPr sz="1200"/>
          </a:p>
        </p:txBody>
      </p:sp>
      <p:sp>
        <p:nvSpPr>
          <p:cNvPr id="69" name="Google Shape;69;p17"/>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pic>
        <p:nvPicPr>
          <p:cNvPr id="70" name="Google Shape;70;p17"/>
          <p:cNvPicPr preferRelativeResize="0"/>
          <p:nvPr/>
        </p:nvPicPr>
        <p:blipFill>
          <a:blip r:embed="rId3">
            <a:alphaModFix/>
          </a:blip>
          <a:stretch>
            <a:fillRect/>
          </a:stretch>
        </p:blipFill>
        <p:spPr>
          <a:xfrm>
            <a:off x="423125" y="-317325"/>
            <a:ext cx="8250752" cy="536827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5"/>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p>
            <a:pPr marL="0" lvl="0" indent="0" algn="l" rtl="0">
              <a:lnSpc>
                <a:spcPct val="115000"/>
              </a:lnSpc>
              <a:spcBef>
                <a:spcPts val="0"/>
              </a:spcBef>
              <a:spcAft>
                <a:spcPts val="0"/>
              </a:spcAft>
              <a:buNone/>
            </a:pPr>
            <a:r>
              <a:rPr lang="en" sz="2700" b="1" i="1" u="sng"/>
              <a:t>9. ACCOUNTABILITY BUDDY</a:t>
            </a:r>
            <a:endParaRPr sz="2700" b="1" i="1" u="sng"/>
          </a:p>
        </p:txBody>
      </p:sp>
      <p:sp>
        <p:nvSpPr>
          <p:cNvPr id="194" name="Google Shape;194;p35"/>
          <p:cNvSpPr txBox="1">
            <a:spLocks noGrp="1"/>
          </p:cNvSpPr>
          <p:nvPr>
            <p:ph type="body" idx="1"/>
          </p:nvPr>
        </p:nvSpPr>
        <p:spPr>
          <a:xfrm>
            <a:off x="1490625" y="1359600"/>
            <a:ext cx="6159000" cy="14577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600">
                <a:solidFill>
                  <a:srgbClr val="000000"/>
                </a:solidFill>
                <a:latin typeface="Arial"/>
                <a:ea typeface="Arial"/>
                <a:cs typeface="Arial"/>
                <a:sym typeface="Arial"/>
              </a:rPr>
              <a:t>This buddy is someone who helps you keep on track with your study goals and commitments. </a:t>
            </a:r>
            <a:endParaRPr sz="1600" i="1">
              <a:solidFill>
                <a:srgbClr val="000000"/>
              </a:solidFill>
              <a:latin typeface="Arial"/>
              <a:ea typeface="Arial"/>
              <a:cs typeface="Arial"/>
              <a:sym typeface="Arial"/>
            </a:endParaRPr>
          </a:p>
        </p:txBody>
      </p:sp>
      <p:sp>
        <p:nvSpPr>
          <p:cNvPr id="195" name="Google Shape;195;p35"/>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20</a:t>
            </a:fld>
            <a:endParaRPr/>
          </a:p>
        </p:txBody>
      </p:sp>
      <p:pic>
        <p:nvPicPr>
          <p:cNvPr id="196" name="Google Shape;196;p35"/>
          <p:cNvPicPr preferRelativeResize="0"/>
          <p:nvPr/>
        </p:nvPicPr>
        <p:blipFill>
          <a:blip r:embed="rId3">
            <a:alphaModFix/>
          </a:blip>
          <a:stretch>
            <a:fillRect/>
          </a:stretch>
        </p:blipFill>
        <p:spPr>
          <a:xfrm>
            <a:off x="2632300" y="1892300"/>
            <a:ext cx="3875662" cy="2754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6"/>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p>
            <a:pPr marL="0" lvl="0" indent="0" algn="l" rtl="0">
              <a:lnSpc>
                <a:spcPct val="115000"/>
              </a:lnSpc>
              <a:spcBef>
                <a:spcPts val="0"/>
              </a:spcBef>
              <a:spcAft>
                <a:spcPts val="0"/>
              </a:spcAft>
              <a:buNone/>
            </a:pPr>
            <a:r>
              <a:rPr lang="en" sz="2700" b="1" i="1" u="sng"/>
              <a:t>10. STUDY IN A GROUP</a:t>
            </a:r>
            <a:endParaRPr sz="2700" b="1" i="1" u="sng"/>
          </a:p>
        </p:txBody>
      </p:sp>
      <p:sp>
        <p:nvSpPr>
          <p:cNvPr id="202" name="Google Shape;202;p36"/>
          <p:cNvSpPr txBox="1">
            <a:spLocks noGrp="1"/>
          </p:cNvSpPr>
          <p:nvPr>
            <p:ph type="body" idx="1"/>
          </p:nvPr>
        </p:nvSpPr>
        <p:spPr>
          <a:xfrm>
            <a:off x="1356775" y="1256300"/>
            <a:ext cx="6159000" cy="14577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600">
                <a:solidFill>
                  <a:srgbClr val="000000"/>
                </a:solidFill>
                <a:latin typeface="Arial"/>
                <a:ea typeface="Arial"/>
                <a:cs typeface="Arial"/>
                <a:sym typeface="Arial"/>
              </a:rPr>
              <a:t>Some students prefer to work alone, but working in a study group can be another way to make it easier to study and increase your levels of motivation.</a:t>
            </a:r>
            <a:endParaRPr sz="16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6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600">
                <a:solidFill>
                  <a:srgbClr val="000000"/>
                </a:solidFill>
                <a:latin typeface="Arial"/>
                <a:ea typeface="Arial"/>
                <a:cs typeface="Arial"/>
                <a:sym typeface="Arial"/>
              </a:rPr>
              <a:t>Some of the advantages to working in a study group include:</a:t>
            </a:r>
            <a:endParaRPr sz="1600">
              <a:solidFill>
                <a:srgbClr val="000000"/>
              </a:solidFill>
              <a:latin typeface="Arial"/>
              <a:ea typeface="Arial"/>
              <a:cs typeface="Arial"/>
              <a:sym typeface="Arial"/>
            </a:endParaRPr>
          </a:p>
          <a:p>
            <a:pPr marL="457200" lvl="0" indent="-330200" algn="l" rtl="0">
              <a:lnSpc>
                <a:spcPct val="115000"/>
              </a:lnSpc>
              <a:spcBef>
                <a:spcPts val="0"/>
              </a:spcBef>
              <a:spcAft>
                <a:spcPts val="0"/>
              </a:spcAft>
              <a:buClr>
                <a:srgbClr val="000000"/>
              </a:buClr>
              <a:buSzPts val="1600"/>
              <a:buFont typeface="Arial"/>
              <a:buChar char="-"/>
            </a:pPr>
            <a:r>
              <a:rPr lang="en" sz="1600">
                <a:solidFill>
                  <a:srgbClr val="000000"/>
                </a:solidFill>
                <a:latin typeface="Arial"/>
                <a:ea typeface="Arial"/>
                <a:cs typeface="Arial"/>
                <a:sym typeface="Arial"/>
              </a:rPr>
              <a:t>The group gives everyone accountability to stay on track</a:t>
            </a:r>
            <a:endParaRPr sz="1600">
              <a:solidFill>
                <a:srgbClr val="000000"/>
              </a:solidFill>
              <a:latin typeface="Arial"/>
              <a:ea typeface="Arial"/>
              <a:cs typeface="Arial"/>
              <a:sym typeface="Arial"/>
            </a:endParaRPr>
          </a:p>
          <a:p>
            <a:pPr marL="457200" lvl="0" indent="-330200" algn="l" rtl="0">
              <a:lnSpc>
                <a:spcPct val="115000"/>
              </a:lnSpc>
              <a:spcBef>
                <a:spcPts val="0"/>
              </a:spcBef>
              <a:spcAft>
                <a:spcPts val="0"/>
              </a:spcAft>
              <a:buClr>
                <a:srgbClr val="000000"/>
              </a:buClr>
              <a:buSzPts val="1600"/>
              <a:buFont typeface="Arial"/>
              <a:buChar char="-"/>
            </a:pPr>
            <a:r>
              <a:rPr lang="en" sz="1600">
                <a:solidFill>
                  <a:srgbClr val="000000"/>
                </a:solidFill>
                <a:latin typeface="Arial"/>
                <a:ea typeface="Arial"/>
                <a:cs typeface="Arial"/>
                <a:sym typeface="Arial"/>
              </a:rPr>
              <a:t>Can be a lot more fun studying with your friends</a:t>
            </a:r>
            <a:endParaRPr sz="1600">
              <a:solidFill>
                <a:srgbClr val="000000"/>
              </a:solidFill>
              <a:latin typeface="Arial"/>
              <a:ea typeface="Arial"/>
              <a:cs typeface="Arial"/>
              <a:sym typeface="Arial"/>
            </a:endParaRPr>
          </a:p>
          <a:p>
            <a:pPr marL="457200" lvl="0" indent="-330200" algn="l" rtl="0">
              <a:lnSpc>
                <a:spcPct val="115000"/>
              </a:lnSpc>
              <a:spcBef>
                <a:spcPts val="0"/>
              </a:spcBef>
              <a:spcAft>
                <a:spcPts val="0"/>
              </a:spcAft>
              <a:buClr>
                <a:srgbClr val="000000"/>
              </a:buClr>
              <a:buSzPts val="1600"/>
              <a:buFont typeface="Arial"/>
              <a:buChar char="-"/>
            </a:pPr>
            <a:r>
              <a:rPr lang="en" sz="1600">
                <a:solidFill>
                  <a:srgbClr val="000000"/>
                </a:solidFill>
                <a:latin typeface="Arial"/>
                <a:ea typeface="Arial"/>
                <a:cs typeface="Arial"/>
                <a:sym typeface="Arial"/>
              </a:rPr>
              <a:t>Combine notes and share resources</a:t>
            </a:r>
            <a:endParaRPr sz="1600">
              <a:solidFill>
                <a:srgbClr val="000000"/>
              </a:solidFill>
              <a:latin typeface="Arial"/>
              <a:ea typeface="Arial"/>
              <a:cs typeface="Arial"/>
              <a:sym typeface="Arial"/>
            </a:endParaRPr>
          </a:p>
          <a:p>
            <a:pPr marL="457200" lvl="0" indent="-330200" algn="l" rtl="0">
              <a:lnSpc>
                <a:spcPct val="115000"/>
              </a:lnSpc>
              <a:spcBef>
                <a:spcPts val="0"/>
              </a:spcBef>
              <a:spcAft>
                <a:spcPts val="0"/>
              </a:spcAft>
              <a:buClr>
                <a:srgbClr val="000000"/>
              </a:buClr>
              <a:buSzPts val="1600"/>
              <a:buFont typeface="Arial"/>
              <a:buChar char="-"/>
            </a:pPr>
            <a:r>
              <a:rPr lang="en" sz="1600">
                <a:solidFill>
                  <a:srgbClr val="000000"/>
                </a:solidFill>
                <a:latin typeface="Arial"/>
                <a:ea typeface="Arial"/>
                <a:cs typeface="Arial"/>
                <a:sym typeface="Arial"/>
              </a:rPr>
              <a:t>Difficult concepts can be explained by others</a:t>
            </a:r>
            <a:endParaRPr sz="16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6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600">
              <a:solidFill>
                <a:srgbClr val="000000"/>
              </a:solidFill>
              <a:latin typeface="Arial"/>
              <a:ea typeface="Arial"/>
              <a:cs typeface="Arial"/>
              <a:sym typeface="Arial"/>
            </a:endParaRPr>
          </a:p>
        </p:txBody>
      </p:sp>
      <p:sp>
        <p:nvSpPr>
          <p:cNvPr id="203" name="Google Shape;203;p36"/>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21</a:t>
            </a:fld>
            <a:endParaRPr/>
          </a:p>
        </p:txBody>
      </p:sp>
      <p:pic>
        <p:nvPicPr>
          <p:cNvPr id="204" name="Google Shape;204;p36"/>
          <p:cNvPicPr preferRelativeResize="0"/>
          <p:nvPr/>
        </p:nvPicPr>
        <p:blipFill>
          <a:blip r:embed="rId3">
            <a:alphaModFix/>
          </a:blip>
          <a:stretch>
            <a:fillRect/>
          </a:stretch>
        </p:blipFill>
        <p:spPr>
          <a:xfrm>
            <a:off x="6031375" y="3384975"/>
            <a:ext cx="1484401" cy="9886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7"/>
          <p:cNvSpPr txBox="1">
            <a:spLocks noGrp="1"/>
          </p:cNvSpPr>
          <p:nvPr>
            <p:ph type="title"/>
          </p:nvPr>
        </p:nvSpPr>
        <p:spPr>
          <a:xfrm>
            <a:off x="1513600" y="1449625"/>
            <a:ext cx="3040200" cy="445500"/>
          </a:xfrm>
          <a:prstGeom prst="rect">
            <a:avLst/>
          </a:prstGeom>
        </p:spPr>
        <p:txBody>
          <a:bodyPr spcFirstLastPara="1" wrap="square" lIns="0" tIns="0" rIns="0" bIns="0" anchor="b" anchorCtr="0">
            <a:noAutofit/>
          </a:bodyPr>
          <a:lstStyle/>
          <a:p>
            <a:pPr marL="0" lvl="0" indent="0" algn="l" rtl="0">
              <a:lnSpc>
                <a:spcPct val="115000"/>
              </a:lnSpc>
              <a:spcBef>
                <a:spcPts val="0"/>
              </a:spcBef>
              <a:spcAft>
                <a:spcPts val="0"/>
              </a:spcAft>
              <a:buNone/>
            </a:pPr>
            <a:r>
              <a:rPr lang="en" sz="2700" b="1" i="1" u="sng"/>
              <a:t>1</a:t>
            </a:r>
            <a:endParaRPr sz="2700" b="1" i="1" u="sng"/>
          </a:p>
          <a:p>
            <a:pPr marL="0" lvl="0" indent="0" algn="l" rtl="0">
              <a:lnSpc>
                <a:spcPct val="115000"/>
              </a:lnSpc>
              <a:spcBef>
                <a:spcPts val="0"/>
              </a:spcBef>
              <a:spcAft>
                <a:spcPts val="0"/>
              </a:spcAft>
              <a:buNone/>
            </a:pPr>
            <a:endParaRPr sz="2700" b="1" i="1" u="sng"/>
          </a:p>
          <a:p>
            <a:pPr marL="0" lvl="0" indent="0" algn="l" rtl="0">
              <a:lnSpc>
                <a:spcPct val="115000"/>
              </a:lnSpc>
              <a:spcBef>
                <a:spcPts val="0"/>
              </a:spcBef>
              <a:spcAft>
                <a:spcPts val="0"/>
              </a:spcAft>
              <a:buNone/>
            </a:pPr>
            <a:r>
              <a:rPr lang="en" sz="2700" b="1" i="1" u="sng"/>
              <a:t>11. FIGUROUT WHEN YOU STUDY BEST</a:t>
            </a:r>
            <a:endParaRPr sz="2700" b="1" i="1" u="sng"/>
          </a:p>
        </p:txBody>
      </p:sp>
      <p:sp>
        <p:nvSpPr>
          <p:cNvPr id="210" name="Google Shape;210;p37"/>
          <p:cNvSpPr txBox="1">
            <a:spLocks noGrp="1"/>
          </p:cNvSpPr>
          <p:nvPr>
            <p:ph type="body" idx="1"/>
          </p:nvPr>
        </p:nvSpPr>
        <p:spPr>
          <a:xfrm>
            <a:off x="1405925" y="1321825"/>
            <a:ext cx="2443500" cy="14577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endParaRPr sz="17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7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7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600">
                <a:solidFill>
                  <a:srgbClr val="000000"/>
                </a:solidFill>
                <a:latin typeface="Arial"/>
                <a:ea typeface="Arial"/>
                <a:cs typeface="Arial"/>
                <a:sym typeface="Arial"/>
              </a:rPr>
              <a:t>Find out what time of the day you study best. You can use that information to alter your study schedule and take full advantage of what is the best fit for you and your motivation.</a:t>
            </a:r>
            <a:endParaRPr sz="16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600">
              <a:solidFill>
                <a:srgbClr val="000000"/>
              </a:solidFill>
              <a:latin typeface="Arial"/>
              <a:ea typeface="Arial"/>
              <a:cs typeface="Arial"/>
              <a:sym typeface="Arial"/>
            </a:endParaRPr>
          </a:p>
        </p:txBody>
      </p:sp>
      <p:sp>
        <p:nvSpPr>
          <p:cNvPr id="211" name="Google Shape;211;p37"/>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22</a:t>
            </a:fld>
            <a:endParaRPr/>
          </a:p>
        </p:txBody>
      </p:sp>
      <p:pic>
        <p:nvPicPr>
          <p:cNvPr id="212" name="Google Shape;212;p37"/>
          <p:cNvPicPr preferRelativeResize="0"/>
          <p:nvPr/>
        </p:nvPicPr>
        <p:blipFill>
          <a:blip r:embed="rId3">
            <a:alphaModFix/>
          </a:blip>
          <a:stretch>
            <a:fillRect/>
          </a:stretch>
        </p:blipFill>
        <p:spPr>
          <a:xfrm>
            <a:off x="4553800" y="593238"/>
            <a:ext cx="3040201" cy="405357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8"/>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p>
            <a:pPr marL="0" lvl="0" indent="0" algn="l" rtl="0">
              <a:lnSpc>
                <a:spcPct val="115000"/>
              </a:lnSpc>
              <a:spcBef>
                <a:spcPts val="0"/>
              </a:spcBef>
              <a:spcAft>
                <a:spcPts val="0"/>
              </a:spcAft>
              <a:buNone/>
            </a:pPr>
            <a:r>
              <a:rPr lang="en" sz="2700" b="1" i="1" u="sng"/>
              <a:t>12. FUEL THE BODY</a:t>
            </a:r>
            <a:endParaRPr sz="2700" b="1" i="1" u="sng"/>
          </a:p>
        </p:txBody>
      </p:sp>
      <p:sp>
        <p:nvSpPr>
          <p:cNvPr id="218" name="Google Shape;218;p38"/>
          <p:cNvSpPr txBox="1">
            <a:spLocks noGrp="1"/>
          </p:cNvSpPr>
          <p:nvPr>
            <p:ph type="body" idx="1"/>
          </p:nvPr>
        </p:nvSpPr>
        <p:spPr>
          <a:xfrm>
            <a:off x="1356775" y="1256300"/>
            <a:ext cx="6159000" cy="14577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600">
                <a:solidFill>
                  <a:srgbClr val="000000"/>
                </a:solidFill>
                <a:latin typeface="Arial"/>
                <a:ea typeface="Arial"/>
                <a:cs typeface="Arial"/>
                <a:sym typeface="Arial"/>
              </a:rPr>
              <a:t>Nutrition, exercise and sleep are all vital to your health which is correlated to your energy and motivation levels.</a:t>
            </a:r>
            <a:endParaRPr sz="16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6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600">
                <a:solidFill>
                  <a:srgbClr val="000000"/>
                </a:solidFill>
                <a:latin typeface="Arial"/>
                <a:ea typeface="Arial"/>
                <a:cs typeface="Arial"/>
                <a:sym typeface="Arial"/>
              </a:rPr>
              <a:t>Think about how motivated you feel when you have the flu? Or when you have a headache? Or when you are tired? There is limited motivation, there is no energy.</a:t>
            </a:r>
            <a:endParaRPr sz="16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6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600">
                <a:solidFill>
                  <a:srgbClr val="000000"/>
                </a:solidFill>
                <a:latin typeface="Arial"/>
                <a:ea typeface="Arial"/>
                <a:cs typeface="Arial"/>
                <a:sym typeface="Arial"/>
              </a:rPr>
              <a:t>Get healthy, prime the body and watch your motivation to study increase.</a:t>
            </a:r>
            <a:endParaRPr sz="16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6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600">
              <a:solidFill>
                <a:srgbClr val="000000"/>
              </a:solidFill>
              <a:latin typeface="Arial"/>
              <a:ea typeface="Arial"/>
              <a:cs typeface="Arial"/>
              <a:sym typeface="Arial"/>
            </a:endParaRPr>
          </a:p>
        </p:txBody>
      </p:sp>
      <p:sp>
        <p:nvSpPr>
          <p:cNvPr id="219" name="Google Shape;219;p38"/>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23</a:t>
            </a:fld>
            <a:endParaRPr/>
          </a:p>
        </p:txBody>
      </p:sp>
      <p:pic>
        <p:nvPicPr>
          <p:cNvPr id="220" name="Google Shape;220;p38"/>
          <p:cNvPicPr preferRelativeResize="0"/>
          <p:nvPr/>
        </p:nvPicPr>
        <p:blipFill>
          <a:blip r:embed="rId3">
            <a:alphaModFix/>
          </a:blip>
          <a:stretch>
            <a:fillRect/>
          </a:stretch>
        </p:blipFill>
        <p:spPr>
          <a:xfrm>
            <a:off x="3638025" y="3472375"/>
            <a:ext cx="1596501" cy="10650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9"/>
          <p:cNvSpPr txBox="1">
            <a:spLocks noGrp="1"/>
          </p:cNvSpPr>
          <p:nvPr>
            <p:ph type="body" idx="1"/>
          </p:nvPr>
        </p:nvSpPr>
        <p:spPr>
          <a:xfrm>
            <a:off x="2952200" y="-825000"/>
            <a:ext cx="3133800" cy="2803200"/>
          </a:xfrm>
          <a:prstGeom prst="rect">
            <a:avLst/>
          </a:prstGeom>
        </p:spPr>
        <p:txBody>
          <a:bodyPr spcFirstLastPara="1" wrap="square" lIns="0" tIns="0" rIns="0" bIns="0" anchor="ctr" anchorCtr="0">
            <a:noAutofit/>
          </a:bodyPr>
          <a:lstStyle/>
          <a:p>
            <a:pPr marL="0" lvl="0" indent="0" algn="l" rtl="0">
              <a:lnSpc>
                <a:spcPct val="115000"/>
              </a:lnSpc>
              <a:spcBef>
                <a:spcPts val="0"/>
              </a:spcBef>
              <a:spcAft>
                <a:spcPts val="0"/>
              </a:spcAft>
              <a:buNone/>
            </a:pPr>
            <a:endParaRPr sz="2700" b="1" i="1" u="sng">
              <a:solidFill>
                <a:srgbClr val="000000"/>
              </a:solidFill>
              <a:latin typeface="Patrick Hand SC"/>
              <a:ea typeface="Patrick Hand SC"/>
              <a:cs typeface="Patrick Hand SC"/>
              <a:sym typeface="Patrick Hand SC"/>
            </a:endParaRPr>
          </a:p>
          <a:p>
            <a:pPr marL="0" lvl="0" indent="0" algn="l" rtl="0">
              <a:lnSpc>
                <a:spcPct val="115000"/>
              </a:lnSpc>
              <a:spcBef>
                <a:spcPts val="300"/>
              </a:spcBef>
              <a:spcAft>
                <a:spcPts val="0"/>
              </a:spcAft>
              <a:buNone/>
            </a:pPr>
            <a:endParaRPr sz="2700" b="1" i="1" u="sng">
              <a:solidFill>
                <a:srgbClr val="000000"/>
              </a:solidFill>
              <a:latin typeface="Patrick Hand SC"/>
              <a:ea typeface="Patrick Hand SC"/>
              <a:cs typeface="Patrick Hand SC"/>
              <a:sym typeface="Patrick Hand SC"/>
            </a:endParaRPr>
          </a:p>
          <a:p>
            <a:pPr marL="0" lvl="0" indent="0" algn="l" rtl="0">
              <a:lnSpc>
                <a:spcPct val="115000"/>
              </a:lnSpc>
              <a:spcBef>
                <a:spcPts val="300"/>
              </a:spcBef>
              <a:spcAft>
                <a:spcPts val="0"/>
              </a:spcAft>
              <a:buNone/>
            </a:pPr>
            <a:endParaRPr sz="2700" b="1" i="1" u="sng">
              <a:solidFill>
                <a:srgbClr val="000000"/>
              </a:solidFill>
              <a:latin typeface="Patrick Hand SC"/>
              <a:ea typeface="Patrick Hand SC"/>
              <a:cs typeface="Patrick Hand SC"/>
              <a:sym typeface="Patrick Hand SC"/>
            </a:endParaRPr>
          </a:p>
          <a:p>
            <a:pPr marL="0" lvl="0" indent="0" algn="l" rtl="0">
              <a:lnSpc>
                <a:spcPct val="115000"/>
              </a:lnSpc>
              <a:spcBef>
                <a:spcPts val="300"/>
              </a:spcBef>
              <a:spcAft>
                <a:spcPts val="0"/>
              </a:spcAft>
              <a:buNone/>
            </a:pPr>
            <a:endParaRPr sz="2700" b="1" i="1" u="sng">
              <a:solidFill>
                <a:srgbClr val="000000"/>
              </a:solidFill>
              <a:latin typeface="Patrick Hand SC"/>
              <a:ea typeface="Patrick Hand SC"/>
              <a:cs typeface="Patrick Hand SC"/>
              <a:sym typeface="Patrick Hand SC"/>
            </a:endParaRPr>
          </a:p>
          <a:p>
            <a:pPr marL="0" lvl="0" indent="0" algn="l" rtl="0">
              <a:lnSpc>
                <a:spcPct val="115000"/>
              </a:lnSpc>
              <a:spcBef>
                <a:spcPts val="300"/>
              </a:spcBef>
              <a:spcAft>
                <a:spcPts val="0"/>
              </a:spcAft>
              <a:buNone/>
            </a:pPr>
            <a:endParaRPr sz="2700" b="1" i="1" u="sng">
              <a:solidFill>
                <a:srgbClr val="000000"/>
              </a:solidFill>
              <a:latin typeface="Patrick Hand SC"/>
              <a:ea typeface="Patrick Hand SC"/>
              <a:cs typeface="Patrick Hand SC"/>
              <a:sym typeface="Patrick Hand SC"/>
            </a:endParaRPr>
          </a:p>
          <a:p>
            <a:pPr marL="0" lvl="0" indent="0" algn="l" rtl="0">
              <a:lnSpc>
                <a:spcPct val="115000"/>
              </a:lnSpc>
              <a:spcBef>
                <a:spcPts val="300"/>
              </a:spcBef>
              <a:spcAft>
                <a:spcPts val="0"/>
              </a:spcAft>
              <a:buNone/>
            </a:pPr>
            <a:endParaRPr sz="2700" b="1" i="1" u="sng">
              <a:solidFill>
                <a:srgbClr val="000000"/>
              </a:solidFill>
              <a:latin typeface="Patrick Hand SC"/>
              <a:ea typeface="Patrick Hand SC"/>
              <a:cs typeface="Patrick Hand SC"/>
              <a:sym typeface="Patrick Hand SC"/>
            </a:endParaRPr>
          </a:p>
          <a:p>
            <a:pPr marL="0" lvl="0" indent="0" algn="l" rtl="0">
              <a:lnSpc>
                <a:spcPct val="115000"/>
              </a:lnSpc>
              <a:spcBef>
                <a:spcPts val="300"/>
              </a:spcBef>
              <a:spcAft>
                <a:spcPts val="0"/>
              </a:spcAft>
              <a:buNone/>
            </a:pPr>
            <a:endParaRPr sz="2700" b="1" i="1" u="sng">
              <a:solidFill>
                <a:srgbClr val="000000"/>
              </a:solidFill>
              <a:latin typeface="Patrick Hand SC"/>
              <a:ea typeface="Patrick Hand SC"/>
              <a:cs typeface="Patrick Hand SC"/>
              <a:sym typeface="Patrick Hand SC"/>
            </a:endParaRPr>
          </a:p>
          <a:p>
            <a:pPr marL="0" lvl="0" indent="0" algn="l" rtl="0">
              <a:lnSpc>
                <a:spcPct val="115000"/>
              </a:lnSpc>
              <a:spcBef>
                <a:spcPts val="300"/>
              </a:spcBef>
              <a:spcAft>
                <a:spcPts val="0"/>
              </a:spcAft>
              <a:buNone/>
            </a:pPr>
            <a:endParaRPr sz="2700" b="1" i="1" u="sng">
              <a:solidFill>
                <a:srgbClr val="000000"/>
              </a:solidFill>
              <a:latin typeface="Patrick Hand SC"/>
              <a:ea typeface="Patrick Hand SC"/>
              <a:cs typeface="Patrick Hand SC"/>
              <a:sym typeface="Patrick Hand SC"/>
            </a:endParaRPr>
          </a:p>
          <a:p>
            <a:pPr marL="0" lvl="0" indent="0" algn="l" rtl="0">
              <a:lnSpc>
                <a:spcPct val="115000"/>
              </a:lnSpc>
              <a:spcBef>
                <a:spcPts val="300"/>
              </a:spcBef>
              <a:spcAft>
                <a:spcPts val="0"/>
              </a:spcAft>
              <a:buNone/>
            </a:pPr>
            <a:r>
              <a:rPr lang="en" sz="2700" b="1" i="1" u="sng">
                <a:solidFill>
                  <a:srgbClr val="000000"/>
                </a:solidFill>
                <a:latin typeface="Patrick Hand SC"/>
                <a:ea typeface="Patrick Hand SC"/>
                <a:cs typeface="Patrick Hand SC"/>
                <a:sym typeface="Patrick Hand SC"/>
              </a:rPr>
              <a:t>13. CELEBRATE SUCCESS</a:t>
            </a:r>
            <a:endParaRPr sz="2700" b="1" i="1" u="sng">
              <a:solidFill>
                <a:srgbClr val="000000"/>
              </a:solidFill>
              <a:latin typeface="Patrick Hand SC"/>
              <a:ea typeface="Patrick Hand SC"/>
              <a:cs typeface="Patrick Hand SC"/>
              <a:sym typeface="Patrick Hand SC"/>
            </a:endParaRPr>
          </a:p>
          <a:p>
            <a:pPr marL="0" lvl="0" indent="0" algn="l" rtl="0">
              <a:lnSpc>
                <a:spcPct val="115000"/>
              </a:lnSpc>
              <a:spcBef>
                <a:spcPts val="300"/>
              </a:spcBef>
              <a:spcAft>
                <a:spcPts val="0"/>
              </a:spcAft>
              <a:buNone/>
            </a:pPr>
            <a:r>
              <a:rPr lang="en" sz="1600">
                <a:solidFill>
                  <a:srgbClr val="000000"/>
                </a:solidFill>
                <a:latin typeface="Arial"/>
                <a:ea typeface="Arial"/>
                <a:cs typeface="Arial"/>
                <a:sym typeface="Arial"/>
              </a:rPr>
              <a:t>Finish a study session with a reward, celebrate the success of grinding through a hard session. </a:t>
            </a:r>
            <a:endParaRPr sz="16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6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600">
                <a:solidFill>
                  <a:srgbClr val="000000"/>
                </a:solidFill>
                <a:latin typeface="Arial"/>
                <a:ea typeface="Arial"/>
                <a:cs typeface="Arial"/>
                <a:sym typeface="Arial"/>
              </a:rPr>
              <a:t>This might be a binge of Netflix, or gaming, or social media. Whatever the reward, it reinforces the meaning behind all the hard work and makes it that little bit easier to start</a:t>
            </a:r>
            <a:endParaRPr sz="16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600"/>
          </a:p>
        </p:txBody>
      </p:sp>
      <p:sp>
        <p:nvSpPr>
          <p:cNvPr id="226" name="Google Shape;226;p39"/>
          <p:cNvSpPr txBox="1">
            <a:spLocks noGrp="1"/>
          </p:cNvSpPr>
          <p:nvPr>
            <p:ph type="sldNum" idx="12"/>
          </p:nvPr>
        </p:nvSpPr>
        <p:spPr>
          <a:xfrm>
            <a:off x="4297650" y="4726525"/>
            <a:ext cx="548700" cy="416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24</a:t>
            </a:fld>
            <a:endParaRPr/>
          </a:p>
        </p:txBody>
      </p:sp>
      <p:pic>
        <p:nvPicPr>
          <p:cNvPr id="227" name="Google Shape;227;p39"/>
          <p:cNvPicPr preferRelativeResize="0"/>
          <p:nvPr/>
        </p:nvPicPr>
        <p:blipFill>
          <a:blip r:embed="rId3">
            <a:alphaModFix/>
          </a:blip>
          <a:stretch>
            <a:fillRect/>
          </a:stretch>
        </p:blipFill>
        <p:spPr>
          <a:xfrm>
            <a:off x="4002125" y="3920850"/>
            <a:ext cx="1033950" cy="5863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0"/>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p>
            <a:pPr marL="0" lvl="0" indent="0" algn="l" rtl="0">
              <a:lnSpc>
                <a:spcPct val="115000"/>
              </a:lnSpc>
              <a:spcBef>
                <a:spcPts val="0"/>
              </a:spcBef>
              <a:spcAft>
                <a:spcPts val="0"/>
              </a:spcAft>
              <a:buNone/>
            </a:pPr>
            <a:r>
              <a:rPr lang="en" sz="2700" b="1" i="1" u="sng"/>
              <a:t>14. HARNESS GRIT</a:t>
            </a:r>
            <a:endParaRPr sz="2700" b="1" i="1" u="sng"/>
          </a:p>
        </p:txBody>
      </p:sp>
      <p:sp>
        <p:nvSpPr>
          <p:cNvPr id="233" name="Google Shape;233;p40"/>
          <p:cNvSpPr txBox="1">
            <a:spLocks noGrp="1"/>
          </p:cNvSpPr>
          <p:nvPr>
            <p:ph type="body" idx="1"/>
          </p:nvPr>
        </p:nvSpPr>
        <p:spPr>
          <a:xfrm>
            <a:off x="1356775" y="1256300"/>
            <a:ext cx="6159000" cy="14577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endParaRPr sz="16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600">
                <a:solidFill>
                  <a:srgbClr val="000000"/>
                </a:solidFill>
                <a:latin typeface="Arial"/>
                <a:ea typeface="Arial"/>
                <a:cs typeface="Arial"/>
                <a:sym typeface="Arial"/>
              </a:rPr>
              <a:t>Grit is the ability to persist in something you feel passionate about. It is about having direction and commitment. Gritty students stay committed to a task that may be difficult or boring.</a:t>
            </a:r>
            <a:endParaRPr sz="16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6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600">
                <a:solidFill>
                  <a:srgbClr val="000000"/>
                </a:solidFill>
                <a:latin typeface="Arial"/>
                <a:ea typeface="Arial"/>
                <a:cs typeface="Arial"/>
                <a:sym typeface="Arial"/>
              </a:rPr>
              <a:t>The most successful students are not necessarily the most intelligent, they are the students who are gritty and consistently study and put hours of hard work into their education.</a:t>
            </a:r>
            <a:endParaRPr sz="16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6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6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600">
              <a:solidFill>
                <a:srgbClr val="000000"/>
              </a:solidFill>
              <a:latin typeface="Arial"/>
              <a:ea typeface="Arial"/>
              <a:cs typeface="Arial"/>
              <a:sym typeface="Arial"/>
            </a:endParaRPr>
          </a:p>
        </p:txBody>
      </p:sp>
      <p:sp>
        <p:nvSpPr>
          <p:cNvPr id="234" name="Google Shape;234;p40"/>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1"/>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p>
            <a:pPr marL="0" lvl="0" indent="0" algn="l" rtl="0">
              <a:lnSpc>
                <a:spcPct val="115000"/>
              </a:lnSpc>
              <a:spcBef>
                <a:spcPts val="0"/>
              </a:spcBef>
              <a:spcAft>
                <a:spcPts val="0"/>
              </a:spcAft>
              <a:buNone/>
            </a:pPr>
            <a:r>
              <a:rPr lang="en" sz="2700" b="1" i="1" u="sng"/>
              <a:t>14. HARNESS GRIT</a:t>
            </a:r>
            <a:endParaRPr sz="2700" b="1" i="1" u="sng"/>
          </a:p>
        </p:txBody>
      </p:sp>
      <p:sp>
        <p:nvSpPr>
          <p:cNvPr id="240" name="Google Shape;240;p41"/>
          <p:cNvSpPr txBox="1">
            <a:spLocks noGrp="1"/>
          </p:cNvSpPr>
          <p:nvPr>
            <p:ph type="body" idx="1"/>
          </p:nvPr>
        </p:nvSpPr>
        <p:spPr>
          <a:xfrm>
            <a:off x="1356775" y="1256300"/>
            <a:ext cx="6159000" cy="14577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endParaRPr sz="16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600">
                <a:solidFill>
                  <a:srgbClr val="000000"/>
                </a:solidFill>
                <a:latin typeface="Arial"/>
                <a:ea typeface="Arial"/>
                <a:cs typeface="Arial"/>
                <a:sym typeface="Arial"/>
              </a:rPr>
              <a:t>Psychologists suggest that there are certain things you can try to improve your grit.</a:t>
            </a:r>
            <a:endParaRPr sz="16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600">
              <a:solidFill>
                <a:srgbClr val="000000"/>
              </a:solidFill>
              <a:latin typeface="Arial"/>
              <a:ea typeface="Arial"/>
              <a:cs typeface="Arial"/>
              <a:sym typeface="Arial"/>
            </a:endParaRPr>
          </a:p>
          <a:p>
            <a:pPr marL="457200" lvl="0" indent="-330200" algn="l" rtl="0">
              <a:lnSpc>
                <a:spcPct val="115000"/>
              </a:lnSpc>
              <a:spcBef>
                <a:spcPts val="0"/>
              </a:spcBef>
              <a:spcAft>
                <a:spcPts val="0"/>
              </a:spcAft>
              <a:buClr>
                <a:srgbClr val="000000"/>
              </a:buClr>
              <a:buSzPts val="1600"/>
              <a:buFont typeface="Arial"/>
              <a:buAutoNum type="arabicPeriod"/>
            </a:pPr>
            <a:r>
              <a:rPr lang="en" sz="1600">
                <a:solidFill>
                  <a:srgbClr val="000000"/>
                </a:solidFill>
                <a:latin typeface="Arial"/>
                <a:ea typeface="Arial"/>
                <a:cs typeface="Arial"/>
                <a:sym typeface="Arial"/>
              </a:rPr>
              <a:t>Do subjects you are passionate about</a:t>
            </a:r>
            <a:endParaRPr sz="1600">
              <a:solidFill>
                <a:srgbClr val="000000"/>
              </a:solidFill>
              <a:latin typeface="Arial"/>
              <a:ea typeface="Arial"/>
              <a:cs typeface="Arial"/>
              <a:sym typeface="Arial"/>
            </a:endParaRPr>
          </a:p>
          <a:p>
            <a:pPr marL="457200" lvl="0" indent="0" algn="l" rtl="0">
              <a:lnSpc>
                <a:spcPct val="115000"/>
              </a:lnSpc>
              <a:spcBef>
                <a:spcPts val="0"/>
              </a:spcBef>
              <a:spcAft>
                <a:spcPts val="0"/>
              </a:spcAft>
              <a:buNone/>
            </a:pPr>
            <a:endParaRPr sz="1600">
              <a:solidFill>
                <a:srgbClr val="000000"/>
              </a:solidFill>
              <a:latin typeface="Arial"/>
              <a:ea typeface="Arial"/>
              <a:cs typeface="Arial"/>
              <a:sym typeface="Arial"/>
            </a:endParaRPr>
          </a:p>
          <a:p>
            <a:pPr marL="457200" lvl="0" indent="-330200" algn="l" rtl="0">
              <a:lnSpc>
                <a:spcPct val="115000"/>
              </a:lnSpc>
              <a:spcBef>
                <a:spcPts val="0"/>
              </a:spcBef>
              <a:spcAft>
                <a:spcPts val="0"/>
              </a:spcAft>
              <a:buClr>
                <a:srgbClr val="000000"/>
              </a:buClr>
              <a:buSzPts val="1600"/>
              <a:buFont typeface="Arial"/>
              <a:buAutoNum type="arabicPeriod"/>
            </a:pPr>
            <a:r>
              <a:rPr lang="en" sz="1600">
                <a:solidFill>
                  <a:srgbClr val="000000"/>
                </a:solidFill>
                <a:latin typeface="Arial"/>
                <a:ea typeface="Arial"/>
                <a:cs typeface="Arial"/>
                <a:sym typeface="Arial"/>
              </a:rPr>
              <a:t>Surround yourself with gritty people </a:t>
            </a:r>
            <a:endParaRPr sz="16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600" i="1">
              <a:solidFill>
                <a:srgbClr val="000000"/>
              </a:solidFill>
              <a:latin typeface="Arial"/>
              <a:ea typeface="Arial"/>
              <a:cs typeface="Arial"/>
              <a:sym typeface="Arial"/>
            </a:endParaRPr>
          </a:p>
          <a:p>
            <a:pPr marL="457200" lvl="0" indent="-330200" algn="l" rtl="0">
              <a:lnSpc>
                <a:spcPct val="115000"/>
              </a:lnSpc>
              <a:spcBef>
                <a:spcPts val="0"/>
              </a:spcBef>
              <a:spcAft>
                <a:spcPts val="0"/>
              </a:spcAft>
              <a:buClr>
                <a:srgbClr val="000000"/>
              </a:buClr>
              <a:buSzPts val="1600"/>
              <a:buFont typeface="Arial"/>
              <a:buAutoNum type="arabicPeriod"/>
            </a:pPr>
            <a:r>
              <a:rPr lang="en" sz="1600">
                <a:solidFill>
                  <a:srgbClr val="000000"/>
                </a:solidFill>
                <a:latin typeface="Arial"/>
                <a:ea typeface="Arial"/>
                <a:cs typeface="Arial"/>
                <a:sym typeface="Arial"/>
              </a:rPr>
              <a:t>Practice and more practice </a:t>
            </a:r>
            <a:endParaRPr sz="16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600">
              <a:solidFill>
                <a:srgbClr val="000000"/>
              </a:solidFill>
              <a:latin typeface="Arial"/>
              <a:ea typeface="Arial"/>
              <a:cs typeface="Arial"/>
              <a:sym typeface="Arial"/>
            </a:endParaRPr>
          </a:p>
          <a:p>
            <a:pPr marL="457200" lvl="0" indent="-330200" algn="l" rtl="0">
              <a:lnSpc>
                <a:spcPct val="115000"/>
              </a:lnSpc>
              <a:spcBef>
                <a:spcPts val="0"/>
              </a:spcBef>
              <a:spcAft>
                <a:spcPts val="0"/>
              </a:spcAft>
              <a:buClr>
                <a:srgbClr val="000000"/>
              </a:buClr>
              <a:buSzPts val="1600"/>
              <a:buFont typeface="Arial"/>
              <a:buAutoNum type="arabicPeriod"/>
            </a:pPr>
            <a:r>
              <a:rPr lang="en" sz="1600">
                <a:solidFill>
                  <a:srgbClr val="000000"/>
                </a:solidFill>
                <a:latin typeface="Arial"/>
                <a:ea typeface="Arial"/>
                <a:cs typeface="Arial"/>
                <a:sym typeface="Arial"/>
              </a:rPr>
              <a:t>Growth Mindset</a:t>
            </a:r>
            <a:endParaRPr sz="16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6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6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600">
              <a:solidFill>
                <a:srgbClr val="000000"/>
              </a:solidFill>
              <a:latin typeface="Arial"/>
              <a:ea typeface="Arial"/>
              <a:cs typeface="Arial"/>
              <a:sym typeface="Arial"/>
            </a:endParaRPr>
          </a:p>
        </p:txBody>
      </p:sp>
      <p:sp>
        <p:nvSpPr>
          <p:cNvPr id="241" name="Google Shape;241;p41"/>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26</a:t>
            </a:fld>
            <a:endParaRPr/>
          </a:p>
        </p:txBody>
      </p:sp>
      <p:pic>
        <p:nvPicPr>
          <p:cNvPr id="242" name="Google Shape;242;p41" descr="Leaving a high-flying job in consulting, Angela Lee Duckworth took a job teaching math to seventh graders in a New York public school. She quickly realized that IQ wasn't the only thing separating the successful students from those who struggled. Here, she explains her theory of &quot;grit&quot; as a predictor of success.&#10;&#10;TEDTalks is a daily video podcast of the best talks and performances from the TED Conference, where the world's leading thinkers and doers give the talk of their lives in 18 minutes (or less). Look for talks on Technology, Entertainment and Design -- plus science, business, global issues, the arts and much more.&#10;Find closed captions and translated subtitles in many languages at http://www.ted.com/translate&#10;&#10;Follow TED news on Twitter: http://www.twitter.com/tednews&#10;Like TED on Facebook: https://www.facebook.com/TED&#10;&#10;Subscribe to our channel: http://www.youtube.com/user/TEDtalksDirector" title="Grit: the power of passion and perseverance | Angela Lee Duckworth">
            <a:hlinkClick r:id="rId3"/>
          </p:cNvPr>
          <p:cNvPicPr preferRelativeResize="0"/>
          <p:nvPr/>
        </p:nvPicPr>
        <p:blipFill>
          <a:blip r:embed="rId4">
            <a:alphaModFix/>
          </a:blip>
          <a:stretch>
            <a:fillRect/>
          </a:stretch>
        </p:blipFill>
        <p:spPr>
          <a:xfrm>
            <a:off x="5105400" y="2589325"/>
            <a:ext cx="2566250" cy="192469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2"/>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p>
            <a:pPr marL="0" lvl="0" indent="0" algn="l" rtl="0">
              <a:lnSpc>
                <a:spcPct val="115000"/>
              </a:lnSpc>
              <a:spcBef>
                <a:spcPts val="0"/>
              </a:spcBef>
              <a:spcAft>
                <a:spcPts val="0"/>
              </a:spcAft>
              <a:buNone/>
            </a:pPr>
            <a:r>
              <a:rPr lang="en" sz="2700" b="1" i="1" u="sng"/>
              <a:t>15. EXERCISE THE BRAIN</a:t>
            </a:r>
            <a:endParaRPr sz="2700" b="1" i="1" u="sng"/>
          </a:p>
        </p:txBody>
      </p:sp>
      <p:sp>
        <p:nvSpPr>
          <p:cNvPr id="248" name="Google Shape;248;p42"/>
          <p:cNvSpPr txBox="1">
            <a:spLocks noGrp="1"/>
          </p:cNvSpPr>
          <p:nvPr>
            <p:ph type="body" idx="1"/>
          </p:nvPr>
        </p:nvSpPr>
        <p:spPr>
          <a:xfrm>
            <a:off x="1356775" y="1256300"/>
            <a:ext cx="6159000" cy="14577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600">
                <a:solidFill>
                  <a:srgbClr val="000000"/>
                </a:solidFill>
                <a:latin typeface="Arial"/>
                <a:ea typeface="Arial"/>
                <a:cs typeface="Arial"/>
                <a:sym typeface="Arial"/>
              </a:rPr>
              <a:t>Perhaps you can try some brain training apps to enhance your focus, consistency and motivation to study. </a:t>
            </a:r>
            <a:endParaRPr sz="16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6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600">
                <a:solidFill>
                  <a:srgbClr val="000000"/>
                </a:solidFill>
                <a:latin typeface="Arial"/>
                <a:ea typeface="Arial"/>
                <a:cs typeface="Arial"/>
                <a:sym typeface="Arial"/>
              </a:rPr>
              <a:t>Your brain needs exercise just like any part of your body. You go to the gym to increase muscle mass or yoga to improve your flexibility</a:t>
            </a:r>
            <a:endParaRPr sz="16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6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600">
                <a:solidFill>
                  <a:srgbClr val="000000"/>
                </a:solidFill>
                <a:latin typeface="Arial"/>
                <a:ea typeface="Arial"/>
                <a:cs typeface="Arial"/>
                <a:sym typeface="Arial"/>
              </a:rPr>
              <a:t>Some of the more popular brain training apps include:</a:t>
            </a:r>
            <a:endParaRPr sz="16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600">
              <a:solidFill>
                <a:srgbClr val="000000"/>
              </a:solidFill>
              <a:latin typeface="Arial"/>
              <a:ea typeface="Arial"/>
              <a:cs typeface="Arial"/>
              <a:sym typeface="Arial"/>
            </a:endParaRPr>
          </a:p>
          <a:p>
            <a:pPr marL="838200" lvl="0" indent="-330200" algn="l" rtl="0">
              <a:lnSpc>
                <a:spcPct val="115000"/>
              </a:lnSpc>
              <a:spcBef>
                <a:spcPts val="0"/>
              </a:spcBef>
              <a:spcAft>
                <a:spcPts val="0"/>
              </a:spcAft>
              <a:buClr>
                <a:srgbClr val="000000"/>
              </a:buClr>
              <a:buSzPts val="1600"/>
              <a:buFont typeface="Arial"/>
              <a:buChar char="●"/>
            </a:pPr>
            <a:r>
              <a:rPr lang="en" sz="1600" u="sng">
                <a:solidFill>
                  <a:srgbClr val="1155CC"/>
                </a:solidFill>
                <a:latin typeface="Arial"/>
                <a:ea typeface="Arial"/>
                <a:cs typeface="Arial"/>
                <a:sym typeface="Arial"/>
                <a:hlinkClick r:id="rId3"/>
              </a:rPr>
              <a:t>Lumosity</a:t>
            </a:r>
            <a:r>
              <a:rPr lang="en" sz="1600">
                <a:solidFill>
                  <a:srgbClr val="000000"/>
                </a:solidFill>
                <a:latin typeface="Arial"/>
                <a:ea typeface="Arial"/>
                <a:cs typeface="Arial"/>
                <a:sym typeface="Arial"/>
              </a:rPr>
              <a:t> (free and paid versions)</a:t>
            </a:r>
            <a:endParaRPr sz="1600">
              <a:solidFill>
                <a:srgbClr val="000000"/>
              </a:solidFill>
              <a:latin typeface="Arial"/>
              <a:ea typeface="Arial"/>
              <a:cs typeface="Arial"/>
              <a:sym typeface="Arial"/>
            </a:endParaRPr>
          </a:p>
          <a:p>
            <a:pPr marL="838200" lvl="0" indent="-330200" algn="l" rtl="0">
              <a:lnSpc>
                <a:spcPct val="115000"/>
              </a:lnSpc>
              <a:spcBef>
                <a:spcPts val="0"/>
              </a:spcBef>
              <a:spcAft>
                <a:spcPts val="0"/>
              </a:spcAft>
              <a:buClr>
                <a:srgbClr val="000000"/>
              </a:buClr>
              <a:buSzPts val="1600"/>
              <a:buFont typeface="Arial"/>
              <a:buChar char="●"/>
            </a:pPr>
            <a:r>
              <a:rPr lang="en" sz="1600" u="sng">
                <a:solidFill>
                  <a:srgbClr val="1155CC"/>
                </a:solidFill>
                <a:latin typeface="Arial"/>
                <a:ea typeface="Arial"/>
                <a:cs typeface="Arial"/>
                <a:sym typeface="Arial"/>
                <a:hlinkClick r:id="rId4"/>
              </a:rPr>
              <a:t>Peak</a:t>
            </a:r>
            <a:r>
              <a:rPr lang="en" sz="1600">
                <a:solidFill>
                  <a:srgbClr val="000000"/>
                </a:solidFill>
                <a:latin typeface="Arial"/>
                <a:ea typeface="Arial"/>
                <a:cs typeface="Arial"/>
                <a:sym typeface="Arial"/>
              </a:rPr>
              <a:t> (free and paid versions)</a:t>
            </a:r>
            <a:endParaRPr sz="1600">
              <a:solidFill>
                <a:srgbClr val="000000"/>
              </a:solidFill>
              <a:latin typeface="Arial"/>
              <a:ea typeface="Arial"/>
              <a:cs typeface="Arial"/>
              <a:sym typeface="Arial"/>
            </a:endParaRPr>
          </a:p>
          <a:p>
            <a:pPr marL="838200" lvl="0" indent="-330200" algn="l" rtl="0">
              <a:lnSpc>
                <a:spcPct val="115000"/>
              </a:lnSpc>
              <a:spcBef>
                <a:spcPts val="0"/>
              </a:spcBef>
              <a:spcAft>
                <a:spcPts val="0"/>
              </a:spcAft>
              <a:buClr>
                <a:srgbClr val="000000"/>
              </a:buClr>
              <a:buSzPts val="1600"/>
              <a:buFont typeface="Arial"/>
              <a:buChar char="●"/>
            </a:pPr>
            <a:r>
              <a:rPr lang="en" sz="1600" u="sng">
                <a:solidFill>
                  <a:srgbClr val="1155CC"/>
                </a:solidFill>
                <a:latin typeface="Arial"/>
                <a:ea typeface="Arial"/>
                <a:cs typeface="Arial"/>
                <a:sym typeface="Arial"/>
                <a:hlinkClick r:id="rId5"/>
              </a:rPr>
              <a:t>Elevate</a:t>
            </a:r>
            <a:r>
              <a:rPr lang="en" sz="1600">
                <a:solidFill>
                  <a:srgbClr val="000000"/>
                </a:solidFill>
                <a:latin typeface="Arial"/>
                <a:ea typeface="Arial"/>
                <a:cs typeface="Arial"/>
                <a:sym typeface="Arial"/>
              </a:rPr>
              <a:t> (free and paid versions)</a:t>
            </a:r>
            <a:endParaRPr sz="1600">
              <a:solidFill>
                <a:srgbClr val="000000"/>
              </a:solidFill>
              <a:latin typeface="Arial"/>
              <a:ea typeface="Arial"/>
              <a:cs typeface="Arial"/>
              <a:sym typeface="Arial"/>
            </a:endParaRPr>
          </a:p>
          <a:p>
            <a:pPr marL="0" lvl="0" indent="0" algn="l" rtl="0">
              <a:lnSpc>
                <a:spcPct val="115000"/>
              </a:lnSpc>
              <a:spcBef>
                <a:spcPts val="4000"/>
              </a:spcBef>
              <a:spcAft>
                <a:spcPts val="0"/>
              </a:spcAft>
              <a:buNone/>
            </a:pPr>
            <a:endParaRPr sz="16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6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6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600">
              <a:solidFill>
                <a:srgbClr val="000000"/>
              </a:solidFill>
              <a:latin typeface="Arial"/>
              <a:ea typeface="Arial"/>
              <a:cs typeface="Arial"/>
              <a:sym typeface="Arial"/>
            </a:endParaRPr>
          </a:p>
        </p:txBody>
      </p:sp>
      <p:sp>
        <p:nvSpPr>
          <p:cNvPr id="249" name="Google Shape;249;p42"/>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27</a:t>
            </a:fld>
            <a:endParaRPr/>
          </a:p>
        </p:txBody>
      </p:sp>
      <p:pic>
        <p:nvPicPr>
          <p:cNvPr id="250" name="Google Shape;250;p42"/>
          <p:cNvPicPr preferRelativeResize="0"/>
          <p:nvPr/>
        </p:nvPicPr>
        <p:blipFill>
          <a:blip r:embed="rId6">
            <a:alphaModFix/>
          </a:blip>
          <a:stretch>
            <a:fillRect/>
          </a:stretch>
        </p:blipFill>
        <p:spPr>
          <a:xfrm>
            <a:off x="5827650" y="3384925"/>
            <a:ext cx="1016925" cy="10169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3"/>
          <p:cNvSpPr txBox="1">
            <a:spLocks noGrp="1"/>
          </p:cNvSpPr>
          <p:nvPr>
            <p:ph type="body" idx="1"/>
          </p:nvPr>
        </p:nvSpPr>
        <p:spPr>
          <a:xfrm>
            <a:off x="2952200" y="-825000"/>
            <a:ext cx="3133800" cy="2803200"/>
          </a:xfrm>
          <a:prstGeom prst="rect">
            <a:avLst/>
          </a:prstGeom>
        </p:spPr>
        <p:txBody>
          <a:bodyPr spcFirstLastPara="1" wrap="square" lIns="0" tIns="0" rIns="0" bIns="0" anchor="ctr" anchorCtr="0">
            <a:noAutofit/>
          </a:bodyPr>
          <a:lstStyle/>
          <a:p>
            <a:pPr marL="0" lvl="0" indent="0" algn="l" rtl="0">
              <a:lnSpc>
                <a:spcPct val="115000"/>
              </a:lnSpc>
              <a:spcBef>
                <a:spcPts val="0"/>
              </a:spcBef>
              <a:spcAft>
                <a:spcPts val="0"/>
              </a:spcAft>
              <a:buNone/>
            </a:pPr>
            <a:endParaRPr sz="2700" b="1" i="1" u="sng">
              <a:solidFill>
                <a:srgbClr val="000000"/>
              </a:solidFill>
              <a:latin typeface="Patrick Hand SC"/>
              <a:ea typeface="Patrick Hand SC"/>
              <a:cs typeface="Patrick Hand SC"/>
              <a:sym typeface="Patrick Hand SC"/>
            </a:endParaRPr>
          </a:p>
          <a:p>
            <a:pPr marL="0" lvl="0" indent="0" algn="l" rtl="0">
              <a:lnSpc>
                <a:spcPct val="115000"/>
              </a:lnSpc>
              <a:spcBef>
                <a:spcPts val="300"/>
              </a:spcBef>
              <a:spcAft>
                <a:spcPts val="0"/>
              </a:spcAft>
              <a:buNone/>
            </a:pPr>
            <a:endParaRPr sz="2700" b="1" i="1" u="sng">
              <a:solidFill>
                <a:srgbClr val="000000"/>
              </a:solidFill>
              <a:latin typeface="Patrick Hand SC"/>
              <a:ea typeface="Patrick Hand SC"/>
              <a:cs typeface="Patrick Hand SC"/>
              <a:sym typeface="Patrick Hand SC"/>
            </a:endParaRPr>
          </a:p>
          <a:p>
            <a:pPr marL="0" lvl="0" indent="0" algn="l" rtl="0">
              <a:lnSpc>
                <a:spcPct val="115000"/>
              </a:lnSpc>
              <a:spcBef>
                <a:spcPts val="300"/>
              </a:spcBef>
              <a:spcAft>
                <a:spcPts val="0"/>
              </a:spcAft>
              <a:buNone/>
            </a:pPr>
            <a:endParaRPr sz="2700" b="1" i="1" u="sng">
              <a:solidFill>
                <a:srgbClr val="000000"/>
              </a:solidFill>
              <a:latin typeface="Patrick Hand SC"/>
              <a:ea typeface="Patrick Hand SC"/>
              <a:cs typeface="Patrick Hand SC"/>
              <a:sym typeface="Patrick Hand SC"/>
            </a:endParaRPr>
          </a:p>
          <a:p>
            <a:pPr marL="0" lvl="0" indent="0" algn="l" rtl="0">
              <a:lnSpc>
                <a:spcPct val="115000"/>
              </a:lnSpc>
              <a:spcBef>
                <a:spcPts val="300"/>
              </a:spcBef>
              <a:spcAft>
                <a:spcPts val="0"/>
              </a:spcAft>
              <a:buNone/>
            </a:pPr>
            <a:endParaRPr sz="2700" b="1" i="1" u="sng">
              <a:solidFill>
                <a:srgbClr val="000000"/>
              </a:solidFill>
              <a:latin typeface="Patrick Hand SC"/>
              <a:ea typeface="Patrick Hand SC"/>
              <a:cs typeface="Patrick Hand SC"/>
              <a:sym typeface="Patrick Hand SC"/>
            </a:endParaRPr>
          </a:p>
          <a:p>
            <a:pPr marL="0" lvl="0" indent="0" algn="l" rtl="0">
              <a:lnSpc>
                <a:spcPct val="115000"/>
              </a:lnSpc>
              <a:spcBef>
                <a:spcPts val="300"/>
              </a:spcBef>
              <a:spcAft>
                <a:spcPts val="0"/>
              </a:spcAft>
              <a:buNone/>
            </a:pPr>
            <a:endParaRPr sz="2700" b="1" i="1" u="sng">
              <a:solidFill>
                <a:srgbClr val="000000"/>
              </a:solidFill>
              <a:latin typeface="Patrick Hand SC"/>
              <a:ea typeface="Patrick Hand SC"/>
              <a:cs typeface="Patrick Hand SC"/>
              <a:sym typeface="Patrick Hand SC"/>
            </a:endParaRPr>
          </a:p>
          <a:p>
            <a:pPr marL="0" lvl="0" indent="0" algn="l" rtl="0">
              <a:lnSpc>
                <a:spcPct val="115000"/>
              </a:lnSpc>
              <a:spcBef>
                <a:spcPts val="300"/>
              </a:spcBef>
              <a:spcAft>
                <a:spcPts val="0"/>
              </a:spcAft>
              <a:buNone/>
            </a:pPr>
            <a:endParaRPr sz="2700" b="1" i="1" u="sng">
              <a:solidFill>
                <a:srgbClr val="000000"/>
              </a:solidFill>
              <a:latin typeface="Patrick Hand SC"/>
              <a:ea typeface="Patrick Hand SC"/>
              <a:cs typeface="Patrick Hand SC"/>
              <a:sym typeface="Patrick Hand SC"/>
            </a:endParaRPr>
          </a:p>
          <a:p>
            <a:pPr marL="0" lvl="0" indent="0" algn="l" rtl="0">
              <a:lnSpc>
                <a:spcPct val="115000"/>
              </a:lnSpc>
              <a:spcBef>
                <a:spcPts val="300"/>
              </a:spcBef>
              <a:spcAft>
                <a:spcPts val="0"/>
              </a:spcAft>
              <a:buNone/>
            </a:pPr>
            <a:endParaRPr sz="2700" b="1" i="1" u="sng">
              <a:solidFill>
                <a:srgbClr val="000000"/>
              </a:solidFill>
              <a:latin typeface="Patrick Hand SC"/>
              <a:ea typeface="Patrick Hand SC"/>
              <a:cs typeface="Patrick Hand SC"/>
              <a:sym typeface="Patrick Hand SC"/>
            </a:endParaRPr>
          </a:p>
          <a:p>
            <a:pPr marL="0" lvl="0" indent="0" algn="l" rtl="0">
              <a:lnSpc>
                <a:spcPct val="115000"/>
              </a:lnSpc>
              <a:spcBef>
                <a:spcPts val="300"/>
              </a:spcBef>
              <a:spcAft>
                <a:spcPts val="0"/>
              </a:spcAft>
              <a:buNone/>
            </a:pPr>
            <a:endParaRPr sz="2700" b="1" i="1" u="sng">
              <a:solidFill>
                <a:srgbClr val="000000"/>
              </a:solidFill>
              <a:latin typeface="Patrick Hand SC"/>
              <a:ea typeface="Patrick Hand SC"/>
              <a:cs typeface="Patrick Hand SC"/>
              <a:sym typeface="Patrick Hand SC"/>
            </a:endParaRPr>
          </a:p>
          <a:p>
            <a:pPr marL="0" lvl="0" indent="0" algn="l" rtl="0">
              <a:lnSpc>
                <a:spcPct val="115000"/>
              </a:lnSpc>
              <a:spcBef>
                <a:spcPts val="300"/>
              </a:spcBef>
              <a:spcAft>
                <a:spcPts val="0"/>
              </a:spcAft>
              <a:buNone/>
            </a:pPr>
            <a:r>
              <a:rPr lang="en" sz="2700" b="1" i="1" u="sng">
                <a:solidFill>
                  <a:srgbClr val="000000"/>
                </a:solidFill>
                <a:latin typeface="Patrick Hand SC"/>
                <a:ea typeface="Patrick Hand SC"/>
                <a:cs typeface="Patrick Hand SC"/>
                <a:sym typeface="Patrick Hand SC"/>
              </a:rPr>
              <a:t>16. DO SUBJECTS YOU ARE PASSIONATE ABOUT</a:t>
            </a:r>
            <a:endParaRPr sz="2700" b="1" i="1" u="sng">
              <a:solidFill>
                <a:srgbClr val="000000"/>
              </a:solidFill>
              <a:latin typeface="Patrick Hand SC"/>
              <a:ea typeface="Patrick Hand SC"/>
              <a:cs typeface="Patrick Hand SC"/>
              <a:sym typeface="Patrick Hand SC"/>
            </a:endParaRPr>
          </a:p>
          <a:p>
            <a:pPr marL="0" lvl="0" indent="0" algn="l" rtl="0">
              <a:lnSpc>
                <a:spcPct val="115000"/>
              </a:lnSpc>
              <a:spcBef>
                <a:spcPts val="300"/>
              </a:spcBef>
              <a:spcAft>
                <a:spcPts val="0"/>
              </a:spcAft>
              <a:buNone/>
            </a:pPr>
            <a:r>
              <a:rPr lang="en" sz="1600">
                <a:solidFill>
                  <a:srgbClr val="000000"/>
                </a:solidFill>
                <a:latin typeface="Arial"/>
                <a:ea typeface="Arial"/>
                <a:cs typeface="Arial"/>
                <a:sym typeface="Arial"/>
              </a:rPr>
              <a:t>This one applies when you have the opportunity to choose your subjects.</a:t>
            </a:r>
            <a:endParaRPr sz="16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6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600">
                <a:solidFill>
                  <a:srgbClr val="000000"/>
                </a:solidFill>
                <a:latin typeface="Arial"/>
                <a:ea typeface="Arial"/>
                <a:cs typeface="Arial"/>
                <a:sym typeface="Arial"/>
              </a:rPr>
              <a:t>When you actually enjoy the subject the motivation to study and do homework will be so much greater compared to a subject you dislike or see no relevance in.</a:t>
            </a:r>
            <a:endParaRPr sz="2100"/>
          </a:p>
        </p:txBody>
      </p:sp>
      <p:sp>
        <p:nvSpPr>
          <p:cNvPr id="256" name="Google Shape;256;p43"/>
          <p:cNvSpPr txBox="1">
            <a:spLocks noGrp="1"/>
          </p:cNvSpPr>
          <p:nvPr>
            <p:ph type="sldNum" idx="12"/>
          </p:nvPr>
        </p:nvSpPr>
        <p:spPr>
          <a:xfrm>
            <a:off x="4297650" y="4726525"/>
            <a:ext cx="548700" cy="416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4"/>
          <p:cNvSpPr txBox="1">
            <a:spLocks noGrp="1"/>
          </p:cNvSpPr>
          <p:nvPr>
            <p:ph type="body" idx="1"/>
          </p:nvPr>
        </p:nvSpPr>
        <p:spPr>
          <a:xfrm>
            <a:off x="2922150" y="-825000"/>
            <a:ext cx="3269400" cy="2837400"/>
          </a:xfrm>
          <a:prstGeom prst="rect">
            <a:avLst/>
          </a:prstGeom>
        </p:spPr>
        <p:txBody>
          <a:bodyPr spcFirstLastPara="1" wrap="square" lIns="0" tIns="0" rIns="0" bIns="0" anchor="ctr" anchorCtr="0">
            <a:noAutofit/>
          </a:bodyPr>
          <a:lstStyle/>
          <a:p>
            <a:pPr marL="0" lvl="0" indent="0" algn="l" rtl="0">
              <a:lnSpc>
                <a:spcPct val="115000"/>
              </a:lnSpc>
              <a:spcBef>
                <a:spcPts val="0"/>
              </a:spcBef>
              <a:spcAft>
                <a:spcPts val="0"/>
              </a:spcAft>
              <a:buNone/>
            </a:pPr>
            <a:endParaRPr sz="2700" b="1" i="1" u="sng">
              <a:solidFill>
                <a:srgbClr val="000000"/>
              </a:solidFill>
              <a:latin typeface="Patrick Hand SC"/>
              <a:ea typeface="Patrick Hand SC"/>
              <a:cs typeface="Patrick Hand SC"/>
              <a:sym typeface="Patrick Hand SC"/>
            </a:endParaRPr>
          </a:p>
          <a:p>
            <a:pPr marL="0" lvl="0" indent="0" algn="l" rtl="0">
              <a:lnSpc>
                <a:spcPct val="115000"/>
              </a:lnSpc>
              <a:spcBef>
                <a:spcPts val="300"/>
              </a:spcBef>
              <a:spcAft>
                <a:spcPts val="0"/>
              </a:spcAft>
              <a:buNone/>
            </a:pPr>
            <a:endParaRPr sz="2700" b="1" i="1" u="sng">
              <a:solidFill>
                <a:srgbClr val="000000"/>
              </a:solidFill>
              <a:latin typeface="Patrick Hand SC"/>
              <a:ea typeface="Patrick Hand SC"/>
              <a:cs typeface="Patrick Hand SC"/>
              <a:sym typeface="Patrick Hand SC"/>
            </a:endParaRPr>
          </a:p>
          <a:p>
            <a:pPr marL="0" lvl="0" indent="0" algn="l" rtl="0">
              <a:lnSpc>
                <a:spcPct val="115000"/>
              </a:lnSpc>
              <a:spcBef>
                <a:spcPts val="300"/>
              </a:spcBef>
              <a:spcAft>
                <a:spcPts val="0"/>
              </a:spcAft>
              <a:buNone/>
            </a:pPr>
            <a:endParaRPr sz="2700" b="1" i="1" u="sng">
              <a:solidFill>
                <a:srgbClr val="000000"/>
              </a:solidFill>
              <a:latin typeface="Patrick Hand SC"/>
              <a:ea typeface="Patrick Hand SC"/>
              <a:cs typeface="Patrick Hand SC"/>
              <a:sym typeface="Patrick Hand SC"/>
            </a:endParaRPr>
          </a:p>
          <a:p>
            <a:pPr marL="0" lvl="0" indent="0" algn="l" rtl="0">
              <a:lnSpc>
                <a:spcPct val="115000"/>
              </a:lnSpc>
              <a:spcBef>
                <a:spcPts val="300"/>
              </a:spcBef>
              <a:spcAft>
                <a:spcPts val="0"/>
              </a:spcAft>
              <a:buNone/>
            </a:pPr>
            <a:endParaRPr sz="2700" b="1" i="1" u="sng">
              <a:solidFill>
                <a:srgbClr val="000000"/>
              </a:solidFill>
              <a:latin typeface="Patrick Hand SC"/>
              <a:ea typeface="Patrick Hand SC"/>
              <a:cs typeface="Patrick Hand SC"/>
              <a:sym typeface="Patrick Hand SC"/>
            </a:endParaRPr>
          </a:p>
          <a:p>
            <a:pPr marL="0" lvl="0" indent="0" algn="l" rtl="0">
              <a:lnSpc>
                <a:spcPct val="115000"/>
              </a:lnSpc>
              <a:spcBef>
                <a:spcPts val="300"/>
              </a:spcBef>
              <a:spcAft>
                <a:spcPts val="0"/>
              </a:spcAft>
              <a:buNone/>
            </a:pPr>
            <a:endParaRPr sz="2700" b="1" i="1" u="sng">
              <a:solidFill>
                <a:srgbClr val="000000"/>
              </a:solidFill>
              <a:latin typeface="Patrick Hand SC"/>
              <a:ea typeface="Patrick Hand SC"/>
              <a:cs typeface="Patrick Hand SC"/>
              <a:sym typeface="Patrick Hand SC"/>
            </a:endParaRPr>
          </a:p>
          <a:p>
            <a:pPr marL="0" lvl="0" indent="0" algn="l" rtl="0">
              <a:lnSpc>
                <a:spcPct val="115000"/>
              </a:lnSpc>
              <a:spcBef>
                <a:spcPts val="300"/>
              </a:spcBef>
              <a:spcAft>
                <a:spcPts val="0"/>
              </a:spcAft>
              <a:buNone/>
            </a:pPr>
            <a:endParaRPr sz="2700" b="1" i="1" u="sng">
              <a:solidFill>
                <a:srgbClr val="000000"/>
              </a:solidFill>
              <a:latin typeface="Patrick Hand SC"/>
              <a:ea typeface="Patrick Hand SC"/>
              <a:cs typeface="Patrick Hand SC"/>
              <a:sym typeface="Patrick Hand SC"/>
            </a:endParaRPr>
          </a:p>
          <a:p>
            <a:pPr marL="0" lvl="0" indent="0" algn="l" rtl="0">
              <a:lnSpc>
                <a:spcPct val="115000"/>
              </a:lnSpc>
              <a:spcBef>
                <a:spcPts val="300"/>
              </a:spcBef>
              <a:spcAft>
                <a:spcPts val="0"/>
              </a:spcAft>
              <a:buNone/>
            </a:pPr>
            <a:endParaRPr sz="2700" b="1" i="1" u="sng">
              <a:solidFill>
                <a:srgbClr val="000000"/>
              </a:solidFill>
              <a:latin typeface="Patrick Hand SC"/>
              <a:ea typeface="Patrick Hand SC"/>
              <a:cs typeface="Patrick Hand SC"/>
              <a:sym typeface="Patrick Hand SC"/>
            </a:endParaRPr>
          </a:p>
          <a:p>
            <a:pPr marL="0" lvl="0" indent="0" algn="l" rtl="0">
              <a:lnSpc>
                <a:spcPct val="115000"/>
              </a:lnSpc>
              <a:spcBef>
                <a:spcPts val="300"/>
              </a:spcBef>
              <a:spcAft>
                <a:spcPts val="0"/>
              </a:spcAft>
              <a:buNone/>
            </a:pPr>
            <a:endParaRPr sz="2700" b="1" i="1" u="sng">
              <a:solidFill>
                <a:srgbClr val="000000"/>
              </a:solidFill>
              <a:latin typeface="Patrick Hand SC"/>
              <a:ea typeface="Patrick Hand SC"/>
              <a:cs typeface="Patrick Hand SC"/>
              <a:sym typeface="Patrick Hand SC"/>
            </a:endParaRPr>
          </a:p>
          <a:p>
            <a:pPr marL="0" lvl="0" indent="0" algn="l" rtl="0">
              <a:lnSpc>
                <a:spcPct val="115000"/>
              </a:lnSpc>
              <a:spcBef>
                <a:spcPts val="300"/>
              </a:spcBef>
              <a:spcAft>
                <a:spcPts val="0"/>
              </a:spcAft>
              <a:buNone/>
            </a:pPr>
            <a:r>
              <a:rPr lang="en" sz="2600" b="1" i="1" u="sng">
                <a:solidFill>
                  <a:srgbClr val="000000"/>
                </a:solidFill>
                <a:latin typeface="Patrick Hand SC"/>
                <a:ea typeface="Patrick Hand SC"/>
                <a:cs typeface="Patrick Hand SC"/>
                <a:sym typeface="Patrick Hand SC"/>
              </a:rPr>
              <a:t>17. DON’T EXPECT TO FEEL MOTIVATED ALL THE TIME</a:t>
            </a:r>
            <a:endParaRPr sz="2600" b="1" i="1" u="sng">
              <a:solidFill>
                <a:srgbClr val="000000"/>
              </a:solidFill>
              <a:latin typeface="Patrick Hand SC"/>
              <a:ea typeface="Patrick Hand SC"/>
              <a:cs typeface="Patrick Hand SC"/>
              <a:sym typeface="Patrick Hand SC"/>
            </a:endParaRPr>
          </a:p>
          <a:p>
            <a:pPr marL="0" lvl="0" indent="0" algn="l" rtl="0">
              <a:lnSpc>
                <a:spcPct val="115000"/>
              </a:lnSpc>
              <a:spcBef>
                <a:spcPts val="300"/>
              </a:spcBef>
              <a:spcAft>
                <a:spcPts val="0"/>
              </a:spcAft>
              <a:buNone/>
            </a:pPr>
            <a:r>
              <a:rPr lang="en" sz="1600">
                <a:solidFill>
                  <a:srgbClr val="000000"/>
                </a:solidFill>
                <a:latin typeface="Arial"/>
                <a:ea typeface="Arial"/>
                <a:cs typeface="Arial"/>
                <a:sym typeface="Arial"/>
              </a:rPr>
              <a:t>Stop expecting to feel motivated all the time. No one feels motivated all the time. </a:t>
            </a:r>
            <a:endParaRPr sz="16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6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600">
                <a:solidFill>
                  <a:srgbClr val="000000"/>
                </a:solidFill>
                <a:latin typeface="Arial"/>
                <a:ea typeface="Arial"/>
                <a:cs typeface="Arial"/>
                <a:sym typeface="Arial"/>
              </a:rPr>
              <a:t>Instead of relying on motivation rely on your study habits, your rituals and schedule. Once these things become a habit you won’t always have to be fully motivated to start studying.</a:t>
            </a:r>
            <a:endParaRPr sz="2600"/>
          </a:p>
        </p:txBody>
      </p:sp>
      <p:sp>
        <p:nvSpPr>
          <p:cNvPr id="262" name="Google Shape;262;p44"/>
          <p:cNvSpPr txBox="1">
            <a:spLocks noGrp="1"/>
          </p:cNvSpPr>
          <p:nvPr>
            <p:ph type="sldNum" idx="12"/>
          </p:nvPr>
        </p:nvSpPr>
        <p:spPr>
          <a:xfrm>
            <a:off x="4297650" y="4726525"/>
            <a:ext cx="548700" cy="416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8"/>
          <p:cNvSpPr txBox="1">
            <a:spLocks noGrp="1"/>
          </p:cNvSpPr>
          <p:nvPr>
            <p:ph type="ctrTitle" idx="4294967295"/>
          </p:nvPr>
        </p:nvSpPr>
        <p:spPr>
          <a:xfrm>
            <a:off x="1720350" y="705424"/>
            <a:ext cx="5306700" cy="2957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4300">
                <a:solidFill>
                  <a:schemeClr val="accent6"/>
                </a:solidFill>
              </a:rPr>
              <a:t>Who can relate to the previoius words and thoughts in the previous picture?</a:t>
            </a:r>
            <a:endParaRPr sz="4300">
              <a:solidFill>
                <a:schemeClr val="accent6"/>
              </a:solidFill>
            </a:endParaRPr>
          </a:p>
        </p:txBody>
      </p:sp>
      <p:sp>
        <p:nvSpPr>
          <p:cNvPr id="76" name="Google Shape;76;p18"/>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5"/>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p>
            <a:pPr marL="0" lvl="0" indent="0" algn="l" rtl="0">
              <a:lnSpc>
                <a:spcPct val="115000"/>
              </a:lnSpc>
              <a:spcBef>
                <a:spcPts val="0"/>
              </a:spcBef>
              <a:spcAft>
                <a:spcPts val="0"/>
              </a:spcAft>
              <a:buNone/>
            </a:pPr>
            <a:r>
              <a:rPr lang="en" sz="2700" b="1" i="1" u="sng"/>
              <a:t>18. SHORT TERM MOTIVATION INJECTIONS </a:t>
            </a:r>
            <a:endParaRPr sz="2700" b="1" i="1" u="sng"/>
          </a:p>
        </p:txBody>
      </p:sp>
      <p:sp>
        <p:nvSpPr>
          <p:cNvPr id="268" name="Google Shape;268;p45"/>
          <p:cNvSpPr txBox="1">
            <a:spLocks noGrp="1"/>
          </p:cNvSpPr>
          <p:nvPr>
            <p:ph type="body" idx="1"/>
          </p:nvPr>
        </p:nvSpPr>
        <p:spPr>
          <a:xfrm>
            <a:off x="1356775" y="1256300"/>
            <a:ext cx="6159000" cy="14577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600">
                <a:solidFill>
                  <a:srgbClr val="000000"/>
                </a:solidFill>
                <a:latin typeface="Arial"/>
                <a:ea typeface="Arial"/>
                <a:cs typeface="Arial"/>
                <a:sym typeface="Arial"/>
              </a:rPr>
              <a:t>Motivational quotes and videos can be a little cheesy. And for the most part they are out of context and lose their original meaning and impact. </a:t>
            </a:r>
            <a:endParaRPr sz="16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6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600">
                <a:solidFill>
                  <a:srgbClr val="000000"/>
                </a:solidFill>
                <a:latin typeface="Arial"/>
                <a:ea typeface="Arial"/>
                <a:cs typeface="Arial"/>
                <a:sym typeface="Arial"/>
              </a:rPr>
              <a:t>But they can give you that little push and some fuel to take action and start a study session.</a:t>
            </a:r>
            <a:endParaRPr sz="16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6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600">
                <a:solidFill>
                  <a:srgbClr val="000000"/>
                </a:solidFill>
                <a:latin typeface="Arial"/>
                <a:ea typeface="Arial"/>
                <a:cs typeface="Arial"/>
                <a:sym typeface="Arial"/>
              </a:rPr>
              <a:t>Perhaps pick one or two of your favourite one liners and put them on your study desk or on your wall. At the least, they may be able to give you a little short term motivation injection.</a:t>
            </a:r>
            <a:endParaRPr sz="21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6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6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6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600">
              <a:solidFill>
                <a:srgbClr val="000000"/>
              </a:solidFill>
              <a:latin typeface="Arial"/>
              <a:ea typeface="Arial"/>
              <a:cs typeface="Arial"/>
              <a:sym typeface="Arial"/>
            </a:endParaRPr>
          </a:p>
        </p:txBody>
      </p:sp>
      <p:sp>
        <p:nvSpPr>
          <p:cNvPr id="269" name="Google Shape;269;p45"/>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6"/>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p>
            <a:pPr marL="0" lvl="0" indent="0" algn="l" rtl="0">
              <a:lnSpc>
                <a:spcPct val="115000"/>
              </a:lnSpc>
              <a:spcBef>
                <a:spcPts val="0"/>
              </a:spcBef>
              <a:spcAft>
                <a:spcPts val="0"/>
              </a:spcAft>
              <a:buNone/>
            </a:pPr>
            <a:r>
              <a:rPr lang="en" sz="2700" b="1" i="1" u="sng"/>
              <a:t>18. SHORT TERM MOTIVATION INJECTIONS </a:t>
            </a:r>
            <a:endParaRPr sz="2700" b="1" i="1" u="sng"/>
          </a:p>
        </p:txBody>
      </p:sp>
      <p:sp>
        <p:nvSpPr>
          <p:cNvPr id="275" name="Google Shape;275;p46"/>
          <p:cNvSpPr txBox="1">
            <a:spLocks noGrp="1"/>
          </p:cNvSpPr>
          <p:nvPr>
            <p:ph type="body" idx="1"/>
          </p:nvPr>
        </p:nvSpPr>
        <p:spPr>
          <a:xfrm>
            <a:off x="1356775" y="1256300"/>
            <a:ext cx="6159000" cy="14577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endParaRPr sz="21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6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6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6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600">
              <a:solidFill>
                <a:srgbClr val="000000"/>
              </a:solidFill>
              <a:latin typeface="Arial"/>
              <a:ea typeface="Arial"/>
              <a:cs typeface="Arial"/>
              <a:sym typeface="Arial"/>
            </a:endParaRPr>
          </a:p>
        </p:txBody>
      </p:sp>
      <p:sp>
        <p:nvSpPr>
          <p:cNvPr id="276" name="Google Shape;276;p46"/>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31</a:t>
            </a:fld>
            <a:endParaRPr/>
          </a:p>
        </p:txBody>
      </p:sp>
      <p:sp>
        <p:nvSpPr>
          <p:cNvPr id="277" name="Google Shape;277;p46"/>
          <p:cNvSpPr txBox="1"/>
          <p:nvPr/>
        </p:nvSpPr>
        <p:spPr>
          <a:xfrm>
            <a:off x="1628275" y="701450"/>
            <a:ext cx="30000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u="sng">
                <a:solidFill>
                  <a:srgbClr val="1155CC"/>
                </a:solidFill>
                <a:hlinkClick r:id="rId3"/>
              </a:rPr>
              <a:t>Motivational Quotes 1 </a:t>
            </a:r>
            <a:endParaRPr/>
          </a:p>
          <a:p>
            <a:pPr marL="0" lvl="0" indent="0" algn="l" rtl="0">
              <a:lnSpc>
                <a:spcPct val="115000"/>
              </a:lnSpc>
              <a:spcBef>
                <a:spcPts val="0"/>
              </a:spcBef>
              <a:spcAft>
                <a:spcPts val="0"/>
              </a:spcAft>
              <a:buNone/>
            </a:pPr>
            <a:r>
              <a:rPr lang="en" u="sng">
                <a:solidFill>
                  <a:srgbClr val="1155CC"/>
                </a:solidFill>
                <a:hlinkClick r:id="rId4"/>
              </a:rPr>
              <a:t>Motivational Quotes 2</a:t>
            </a:r>
            <a:endParaRPr/>
          </a:p>
          <a:p>
            <a:pPr marL="0" lvl="0" indent="0" algn="l" rtl="0">
              <a:lnSpc>
                <a:spcPct val="115000"/>
              </a:lnSpc>
              <a:spcBef>
                <a:spcPts val="0"/>
              </a:spcBef>
              <a:spcAft>
                <a:spcPts val="0"/>
              </a:spcAft>
              <a:buNone/>
            </a:pPr>
            <a:r>
              <a:rPr lang="en" u="sng">
                <a:solidFill>
                  <a:srgbClr val="1155CC"/>
                </a:solidFill>
                <a:hlinkClick r:id="rId5"/>
              </a:rPr>
              <a:t>Motivational Quotes 3</a:t>
            </a:r>
            <a:endParaRPr/>
          </a:p>
          <a:p>
            <a:pPr marL="0" lvl="0" indent="0" algn="l" rtl="0">
              <a:lnSpc>
                <a:spcPct val="115000"/>
              </a:lnSpc>
              <a:spcBef>
                <a:spcPts val="0"/>
              </a:spcBef>
              <a:spcAft>
                <a:spcPts val="0"/>
              </a:spcAft>
              <a:buNone/>
            </a:pPr>
            <a:r>
              <a:rPr lang="en" u="sng">
                <a:solidFill>
                  <a:srgbClr val="1155CC"/>
                </a:solidFill>
                <a:hlinkClick r:id="rId6"/>
              </a:rPr>
              <a:t>Motivational Videos 1</a:t>
            </a:r>
            <a:endParaRPr/>
          </a:p>
          <a:p>
            <a:pPr marL="0" lvl="0" indent="0" algn="l" rtl="0">
              <a:lnSpc>
                <a:spcPct val="115000"/>
              </a:lnSpc>
              <a:spcBef>
                <a:spcPts val="0"/>
              </a:spcBef>
              <a:spcAft>
                <a:spcPts val="0"/>
              </a:spcAft>
              <a:buNone/>
            </a:pPr>
            <a:r>
              <a:rPr lang="en" u="sng">
                <a:solidFill>
                  <a:srgbClr val="1155CC"/>
                </a:solidFill>
                <a:hlinkClick r:id="rId7"/>
              </a:rPr>
              <a:t>Motivational Videos 2</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u="sng">
                <a:solidFill>
                  <a:srgbClr val="1155CC"/>
                </a:solidFill>
                <a:hlinkClick r:id="rId8"/>
              </a:rPr>
              <a:t>Motivation Quotes on Instagram 1</a:t>
            </a:r>
            <a:endParaRPr/>
          </a:p>
          <a:p>
            <a:pPr marL="0" lvl="0" indent="0" algn="l" rtl="0">
              <a:lnSpc>
                <a:spcPct val="115000"/>
              </a:lnSpc>
              <a:spcBef>
                <a:spcPts val="0"/>
              </a:spcBef>
              <a:spcAft>
                <a:spcPts val="0"/>
              </a:spcAft>
              <a:buNone/>
            </a:pPr>
            <a:r>
              <a:rPr lang="en" u="sng">
                <a:solidFill>
                  <a:srgbClr val="1155CC"/>
                </a:solidFill>
                <a:hlinkClick r:id="rId9"/>
              </a:rPr>
              <a:t>Motivation Quotes on Instagram 2</a:t>
            </a:r>
            <a:endParaRPr sz="1700"/>
          </a:p>
        </p:txBody>
      </p:sp>
      <p:pic>
        <p:nvPicPr>
          <p:cNvPr id="278" name="Google Shape;278;p46"/>
          <p:cNvPicPr preferRelativeResize="0"/>
          <p:nvPr/>
        </p:nvPicPr>
        <p:blipFill>
          <a:blip r:embed="rId10">
            <a:alphaModFix/>
          </a:blip>
          <a:stretch>
            <a:fillRect/>
          </a:stretch>
        </p:blipFill>
        <p:spPr>
          <a:xfrm>
            <a:off x="4985525" y="2086275"/>
            <a:ext cx="2124700" cy="21247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7"/>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p>
            <a:pPr marL="0" lvl="0" indent="0" algn="l" rtl="0">
              <a:lnSpc>
                <a:spcPct val="115000"/>
              </a:lnSpc>
              <a:spcBef>
                <a:spcPts val="0"/>
              </a:spcBef>
              <a:spcAft>
                <a:spcPts val="0"/>
              </a:spcAft>
              <a:buNone/>
            </a:pPr>
            <a:r>
              <a:rPr lang="en" sz="2700" b="1" i="1" u="sng"/>
              <a:t>WHAT TO DO WHEN MOTIVATION IS FADING</a:t>
            </a:r>
            <a:endParaRPr sz="2700" b="1" i="1" u="sng"/>
          </a:p>
        </p:txBody>
      </p:sp>
      <p:sp>
        <p:nvSpPr>
          <p:cNvPr id="284" name="Google Shape;284;p47"/>
          <p:cNvSpPr txBox="1">
            <a:spLocks noGrp="1"/>
          </p:cNvSpPr>
          <p:nvPr>
            <p:ph type="body" idx="1"/>
          </p:nvPr>
        </p:nvSpPr>
        <p:spPr>
          <a:xfrm>
            <a:off x="1356775" y="1256300"/>
            <a:ext cx="6159000" cy="14577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endParaRPr sz="21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6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6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6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600">
              <a:solidFill>
                <a:srgbClr val="000000"/>
              </a:solidFill>
              <a:latin typeface="Arial"/>
              <a:ea typeface="Arial"/>
              <a:cs typeface="Arial"/>
              <a:sym typeface="Arial"/>
            </a:endParaRPr>
          </a:p>
        </p:txBody>
      </p:sp>
      <p:sp>
        <p:nvSpPr>
          <p:cNvPr id="285" name="Google Shape;285;p47"/>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32</a:t>
            </a:fld>
            <a:endParaRPr/>
          </a:p>
        </p:txBody>
      </p:sp>
      <p:sp>
        <p:nvSpPr>
          <p:cNvPr id="286" name="Google Shape;286;p47"/>
          <p:cNvSpPr txBox="1"/>
          <p:nvPr/>
        </p:nvSpPr>
        <p:spPr>
          <a:xfrm>
            <a:off x="1356775" y="701450"/>
            <a:ext cx="6351900" cy="37941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100"/>
          </a:p>
          <a:p>
            <a:pPr marL="0" lvl="0" indent="0" algn="l" rtl="0">
              <a:lnSpc>
                <a:spcPct val="115000"/>
              </a:lnSpc>
              <a:spcBef>
                <a:spcPts val="0"/>
              </a:spcBef>
              <a:spcAft>
                <a:spcPts val="0"/>
              </a:spcAft>
              <a:buNone/>
            </a:pPr>
            <a:endParaRPr sz="1100"/>
          </a:p>
          <a:p>
            <a:pPr marL="0" lvl="0" indent="0" algn="l" rtl="0">
              <a:lnSpc>
                <a:spcPct val="115000"/>
              </a:lnSpc>
              <a:spcBef>
                <a:spcPts val="0"/>
              </a:spcBef>
              <a:spcAft>
                <a:spcPts val="0"/>
              </a:spcAft>
              <a:buNone/>
            </a:pPr>
            <a:endParaRPr sz="1100"/>
          </a:p>
          <a:p>
            <a:pPr marL="0" lvl="0" indent="0" algn="l" rtl="0">
              <a:lnSpc>
                <a:spcPct val="115000"/>
              </a:lnSpc>
              <a:spcBef>
                <a:spcPts val="0"/>
              </a:spcBef>
              <a:spcAft>
                <a:spcPts val="0"/>
              </a:spcAft>
              <a:buNone/>
            </a:pPr>
            <a:endParaRPr sz="1100"/>
          </a:p>
          <a:p>
            <a:pPr marL="0" lvl="0" indent="0" algn="l" rtl="0">
              <a:lnSpc>
                <a:spcPct val="115000"/>
              </a:lnSpc>
              <a:spcBef>
                <a:spcPts val="0"/>
              </a:spcBef>
              <a:spcAft>
                <a:spcPts val="0"/>
              </a:spcAft>
              <a:buNone/>
            </a:pPr>
            <a:endParaRPr sz="1100"/>
          </a:p>
          <a:p>
            <a:pPr marL="0" lvl="0" indent="0" algn="l" rtl="0">
              <a:lnSpc>
                <a:spcPct val="115000"/>
              </a:lnSpc>
              <a:spcBef>
                <a:spcPts val="0"/>
              </a:spcBef>
              <a:spcAft>
                <a:spcPts val="0"/>
              </a:spcAft>
              <a:buNone/>
            </a:pPr>
            <a:endParaRPr sz="1300"/>
          </a:p>
          <a:p>
            <a:pPr marL="0" lvl="0" indent="0" algn="l" rtl="0">
              <a:lnSpc>
                <a:spcPct val="115000"/>
              </a:lnSpc>
              <a:spcBef>
                <a:spcPts val="0"/>
              </a:spcBef>
              <a:spcAft>
                <a:spcPts val="0"/>
              </a:spcAft>
              <a:buNone/>
            </a:pPr>
            <a:r>
              <a:rPr lang="en"/>
              <a:t>Inevitably, your motivation during a study session will fade at some point. However if you really need to push on with an important assessment or task here a few suggestions to keep grinding through:</a:t>
            </a:r>
            <a:endParaRPr/>
          </a:p>
          <a:p>
            <a:pPr marL="0" lvl="0" indent="0" algn="l" rtl="0">
              <a:lnSpc>
                <a:spcPct val="115000"/>
              </a:lnSpc>
              <a:spcBef>
                <a:spcPts val="0"/>
              </a:spcBef>
              <a:spcAft>
                <a:spcPts val="0"/>
              </a:spcAft>
              <a:buNone/>
            </a:pPr>
            <a:endParaRPr/>
          </a:p>
          <a:p>
            <a:pPr marL="457200" lvl="0" indent="-317500" algn="l" rtl="0">
              <a:lnSpc>
                <a:spcPct val="115000"/>
              </a:lnSpc>
              <a:spcBef>
                <a:spcPts val="0"/>
              </a:spcBef>
              <a:spcAft>
                <a:spcPts val="0"/>
              </a:spcAft>
              <a:buSzPts val="1400"/>
              <a:buChar char="-"/>
            </a:pPr>
            <a:r>
              <a:rPr lang="en"/>
              <a:t>Get up, go outside, get some fresh air, and go for a 10 minute walk.</a:t>
            </a:r>
            <a:endParaRPr/>
          </a:p>
          <a:p>
            <a:pPr marL="457200" lvl="0" indent="-317500" algn="l" rtl="0">
              <a:lnSpc>
                <a:spcPct val="115000"/>
              </a:lnSpc>
              <a:spcBef>
                <a:spcPts val="0"/>
              </a:spcBef>
              <a:spcAft>
                <a:spcPts val="0"/>
              </a:spcAft>
              <a:buSzPts val="1400"/>
              <a:buChar char="-"/>
            </a:pPr>
            <a:r>
              <a:rPr lang="en"/>
              <a:t>Get up and stretch for 3 minutes.</a:t>
            </a:r>
            <a:endParaRPr/>
          </a:p>
          <a:p>
            <a:pPr marL="457200" lvl="0" indent="-317500" algn="l" rtl="0">
              <a:lnSpc>
                <a:spcPct val="115000"/>
              </a:lnSpc>
              <a:spcBef>
                <a:spcPts val="0"/>
              </a:spcBef>
              <a:spcAft>
                <a:spcPts val="0"/>
              </a:spcAft>
              <a:buSzPts val="1400"/>
              <a:buChar char="-"/>
            </a:pPr>
            <a:r>
              <a:rPr lang="en"/>
              <a:t>Remind yourself that pain is temporary. Yes, this study is hard and it is tiring, but it is temporary. </a:t>
            </a:r>
            <a:endParaRPr/>
          </a:p>
          <a:p>
            <a:pPr marL="457200" lvl="0" indent="-317500" algn="l" rtl="0">
              <a:lnSpc>
                <a:spcPct val="115000"/>
              </a:lnSpc>
              <a:spcBef>
                <a:spcPts val="0"/>
              </a:spcBef>
              <a:spcAft>
                <a:spcPts val="0"/>
              </a:spcAft>
              <a:buSzPts val="1400"/>
              <a:buChar char="-"/>
            </a:pPr>
            <a:r>
              <a:rPr lang="en"/>
              <a:t>If study was easy, then everyone would get straight As. That moment when you are about to give up, remember that your life and success is determined by the thousand of decisions and choices you make on a daily basis. Make yourself proud, push through it.</a:t>
            </a:r>
            <a:endParaRPr sz="1700"/>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sz="17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8"/>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p>
            <a:pPr marL="0" lvl="0" indent="0" algn="l" rtl="0">
              <a:lnSpc>
                <a:spcPct val="115000"/>
              </a:lnSpc>
              <a:spcBef>
                <a:spcPts val="0"/>
              </a:spcBef>
              <a:spcAft>
                <a:spcPts val="0"/>
              </a:spcAft>
              <a:buNone/>
            </a:pPr>
            <a:r>
              <a:rPr lang="en" sz="2700" b="1" i="1" u="sng"/>
              <a:t>PAST STUDENTS ADVICE ON MOTIVATION</a:t>
            </a:r>
            <a:endParaRPr sz="2700" b="1" i="1" u="sng"/>
          </a:p>
        </p:txBody>
      </p:sp>
      <p:sp>
        <p:nvSpPr>
          <p:cNvPr id="292" name="Google Shape;292;p48"/>
          <p:cNvSpPr txBox="1">
            <a:spLocks noGrp="1"/>
          </p:cNvSpPr>
          <p:nvPr>
            <p:ph type="body" idx="1"/>
          </p:nvPr>
        </p:nvSpPr>
        <p:spPr>
          <a:xfrm>
            <a:off x="1356775" y="1256300"/>
            <a:ext cx="6159000" cy="14577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500">
                <a:solidFill>
                  <a:srgbClr val="000000"/>
                </a:solidFill>
                <a:latin typeface="Arial"/>
                <a:ea typeface="Arial"/>
                <a:cs typeface="Arial"/>
                <a:sym typeface="Arial"/>
              </a:rPr>
              <a:t>Alicia scored a perfect 45 from 45 in the IB Diploma Program.</a:t>
            </a:r>
            <a:endParaRPr sz="15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5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500">
                <a:solidFill>
                  <a:srgbClr val="000000"/>
                </a:solidFill>
                <a:latin typeface="Arial"/>
                <a:ea typeface="Arial"/>
                <a:cs typeface="Arial"/>
                <a:sym typeface="Arial"/>
              </a:rPr>
              <a:t>Adam received an ATAR of 95 after completing his NSW HSC Exams.</a:t>
            </a:r>
            <a:endParaRPr sz="15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100">
              <a:solidFill>
                <a:srgbClr val="000000"/>
              </a:solidFill>
              <a:latin typeface="Arial"/>
              <a:ea typeface="Arial"/>
              <a:cs typeface="Arial"/>
              <a:sym typeface="Arial"/>
            </a:endParaRPr>
          </a:p>
          <a:p>
            <a:pPr marL="457200" lvl="0" indent="0" algn="l" rtl="0">
              <a:lnSpc>
                <a:spcPct val="115000"/>
              </a:lnSpc>
              <a:spcBef>
                <a:spcPts val="0"/>
              </a:spcBef>
              <a:spcAft>
                <a:spcPts val="0"/>
              </a:spcAft>
              <a:buNone/>
            </a:pPr>
            <a:endParaRPr sz="16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6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6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600">
              <a:solidFill>
                <a:srgbClr val="000000"/>
              </a:solidFill>
              <a:latin typeface="Arial"/>
              <a:ea typeface="Arial"/>
              <a:cs typeface="Arial"/>
              <a:sym typeface="Arial"/>
            </a:endParaRPr>
          </a:p>
        </p:txBody>
      </p:sp>
      <p:sp>
        <p:nvSpPr>
          <p:cNvPr id="293" name="Google Shape;293;p48"/>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33</a:t>
            </a:fld>
            <a:endParaRPr/>
          </a:p>
        </p:txBody>
      </p:sp>
      <p:pic>
        <p:nvPicPr>
          <p:cNvPr id="294" name="Google Shape;294;p48" title="Motivation - Alicia">
            <a:hlinkClick r:id="rId3"/>
          </p:cNvPr>
          <p:cNvPicPr preferRelativeResize="0"/>
          <p:nvPr/>
        </p:nvPicPr>
        <p:blipFill>
          <a:blip r:embed="rId4">
            <a:alphaModFix/>
          </a:blip>
          <a:stretch>
            <a:fillRect/>
          </a:stretch>
        </p:blipFill>
        <p:spPr>
          <a:xfrm>
            <a:off x="1356775" y="2242950"/>
            <a:ext cx="2832934" cy="2124700"/>
          </a:xfrm>
          <a:prstGeom prst="rect">
            <a:avLst/>
          </a:prstGeom>
          <a:noFill/>
          <a:ln>
            <a:noFill/>
          </a:ln>
        </p:spPr>
      </p:pic>
      <p:pic>
        <p:nvPicPr>
          <p:cNvPr id="295" name="Google Shape;295;p48" title="Motivation - Adam">
            <a:hlinkClick r:id="rId5"/>
          </p:cNvPr>
          <p:cNvPicPr preferRelativeResize="0"/>
          <p:nvPr/>
        </p:nvPicPr>
        <p:blipFill>
          <a:blip r:embed="rId6">
            <a:alphaModFix/>
          </a:blip>
          <a:stretch>
            <a:fillRect/>
          </a:stretch>
        </p:blipFill>
        <p:spPr>
          <a:xfrm>
            <a:off x="4846350" y="2242950"/>
            <a:ext cx="2832934" cy="21247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9"/>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700" b="1" i="1" u="sng"/>
              <a:t>CONCLUSION</a:t>
            </a:r>
            <a:endParaRPr sz="2700" b="1" i="1" u="sng"/>
          </a:p>
        </p:txBody>
      </p:sp>
      <p:sp>
        <p:nvSpPr>
          <p:cNvPr id="301" name="Google Shape;301;p49"/>
          <p:cNvSpPr txBox="1">
            <a:spLocks noGrp="1"/>
          </p:cNvSpPr>
          <p:nvPr>
            <p:ph type="body" idx="1"/>
          </p:nvPr>
        </p:nvSpPr>
        <p:spPr>
          <a:xfrm>
            <a:off x="1628275" y="1428825"/>
            <a:ext cx="5887500" cy="2908800"/>
          </a:xfrm>
          <a:prstGeom prst="rect">
            <a:avLst/>
          </a:prstGeom>
        </p:spPr>
        <p:txBody>
          <a:bodyPr spcFirstLastPara="1" wrap="square" lIns="0" tIns="0" rIns="0" bIns="0" anchor="t" anchorCtr="0">
            <a:noAutofit/>
          </a:bodyPr>
          <a:lstStyle/>
          <a:p>
            <a:pPr marL="457200" lvl="0" indent="0" algn="l" rtl="0">
              <a:lnSpc>
                <a:spcPct val="115000"/>
              </a:lnSpc>
              <a:spcBef>
                <a:spcPts val="0"/>
              </a:spcBef>
              <a:spcAft>
                <a:spcPts val="0"/>
              </a:spcAft>
              <a:buNone/>
            </a:pPr>
            <a:r>
              <a:rPr lang="en" sz="1600">
                <a:solidFill>
                  <a:srgbClr val="000000"/>
                </a:solidFill>
                <a:latin typeface="Arial"/>
                <a:ea typeface="Arial"/>
                <a:cs typeface="Arial"/>
                <a:sym typeface="Arial"/>
              </a:rPr>
              <a:t>Motivation cannot be found in a magical potion and you won’t be motivated all the time. </a:t>
            </a:r>
            <a:endParaRPr sz="1600">
              <a:solidFill>
                <a:srgbClr val="000000"/>
              </a:solidFill>
              <a:latin typeface="Arial"/>
              <a:ea typeface="Arial"/>
              <a:cs typeface="Arial"/>
              <a:sym typeface="Arial"/>
            </a:endParaRPr>
          </a:p>
          <a:p>
            <a:pPr marL="457200" lvl="0" indent="0" algn="l" rtl="0">
              <a:lnSpc>
                <a:spcPct val="115000"/>
              </a:lnSpc>
              <a:spcBef>
                <a:spcPts val="0"/>
              </a:spcBef>
              <a:spcAft>
                <a:spcPts val="0"/>
              </a:spcAft>
              <a:buNone/>
            </a:pPr>
            <a:endParaRPr sz="1600" b="1">
              <a:solidFill>
                <a:srgbClr val="000000"/>
              </a:solidFill>
              <a:latin typeface="Arial"/>
              <a:ea typeface="Arial"/>
              <a:cs typeface="Arial"/>
              <a:sym typeface="Arial"/>
            </a:endParaRPr>
          </a:p>
          <a:p>
            <a:pPr marL="457200" lvl="0" indent="0" algn="l" rtl="0">
              <a:lnSpc>
                <a:spcPct val="115000"/>
              </a:lnSpc>
              <a:spcBef>
                <a:spcPts val="0"/>
              </a:spcBef>
              <a:spcAft>
                <a:spcPts val="0"/>
              </a:spcAft>
              <a:buNone/>
            </a:pPr>
            <a:r>
              <a:rPr lang="en" sz="1600" b="1">
                <a:solidFill>
                  <a:srgbClr val="000000"/>
                </a:solidFill>
                <a:latin typeface="Arial"/>
                <a:ea typeface="Arial"/>
                <a:cs typeface="Arial"/>
                <a:sym typeface="Arial"/>
              </a:rPr>
              <a:t>The best way to find motivation is to make the initial start</a:t>
            </a:r>
            <a:r>
              <a:rPr lang="en" sz="1600">
                <a:solidFill>
                  <a:srgbClr val="000000"/>
                </a:solidFill>
                <a:latin typeface="Arial"/>
                <a:ea typeface="Arial"/>
                <a:cs typeface="Arial"/>
                <a:sym typeface="Arial"/>
              </a:rPr>
              <a:t>. Use the strategies mentioned to help you make that start. Not all of them will work for you, everyone is different. But if you can apply perhaps 5-10 of them it will help you make that initial start, build momentum and keep going.</a:t>
            </a:r>
            <a:endParaRPr sz="2300"/>
          </a:p>
        </p:txBody>
      </p:sp>
      <p:sp>
        <p:nvSpPr>
          <p:cNvPr id="302" name="Google Shape;302;p49"/>
          <p:cNvSpPr txBox="1"/>
          <p:nvPr/>
        </p:nvSpPr>
        <p:spPr>
          <a:xfrm>
            <a:off x="1628275" y="3761525"/>
            <a:ext cx="5887500" cy="537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endParaRPr sz="1200">
              <a:solidFill>
                <a:schemeClr val="accent3"/>
              </a:solidFill>
              <a:latin typeface="Patrick Hand"/>
              <a:ea typeface="Patrick Hand"/>
              <a:cs typeface="Patrick Hand"/>
              <a:sym typeface="Patrick Hand"/>
            </a:endParaRPr>
          </a:p>
          <a:p>
            <a:pPr marL="0" lvl="0" indent="0" algn="l" rtl="0">
              <a:spcBef>
                <a:spcPts val="0"/>
              </a:spcBef>
              <a:spcAft>
                <a:spcPts val="0"/>
              </a:spcAft>
              <a:buClr>
                <a:schemeClr val="dk1"/>
              </a:buClr>
              <a:buSzPts val="1100"/>
              <a:buFont typeface="Arial"/>
              <a:buNone/>
            </a:pPr>
            <a:endParaRPr sz="1200">
              <a:solidFill>
                <a:schemeClr val="accent3"/>
              </a:solidFill>
              <a:latin typeface="Patrick Hand"/>
              <a:ea typeface="Patrick Hand"/>
              <a:cs typeface="Patrick Hand"/>
              <a:sym typeface="Patrick Hand"/>
            </a:endParaRPr>
          </a:p>
          <a:p>
            <a:pPr marL="0" lvl="0" indent="0" algn="l" rtl="0">
              <a:spcBef>
                <a:spcPts val="0"/>
              </a:spcBef>
              <a:spcAft>
                <a:spcPts val="0"/>
              </a:spcAft>
              <a:buNone/>
            </a:pPr>
            <a:endParaRPr sz="1200">
              <a:solidFill>
                <a:schemeClr val="accent3"/>
              </a:solidFill>
              <a:latin typeface="Patrick Hand"/>
              <a:ea typeface="Patrick Hand"/>
              <a:cs typeface="Patrick Hand"/>
              <a:sym typeface="Patrick Hand"/>
            </a:endParaRPr>
          </a:p>
        </p:txBody>
      </p:sp>
      <p:sp>
        <p:nvSpPr>
          <p:cNvPr id="303" name="Google Shape;303;p49"/>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50"/>
          <p:cNvSpPr txBox="1">
            <a:spLocks noGrp="1"/>
          </p:cNvSpPr>
          <p:nvPr>
            <p:ph type="ctrTitle"/>
          </p:nvPr>
        </p:nvSpPr>
        <p:spPr>
          <a:xfrm>
            <a:off x="2457450" y="1213125"/>
            <a:ext cx="4229100" cy="399900"/>
          </a:xfrm>
          <a:prstGeom prst="rect">
            <a:avLst/>
          </a:prstGeom>
        </p:spPr>
        <p:txBody>
          <a:bodyPr spcFirstLastPara="1" wrap="square" lIns="0" tIns="0" rIns="0" bIns="0" anchor="b" anchorCtr="0">
            <a:noAutofit/>
          </a:bodyPr>
          <a:lstStyle/>
          <a:p>
            <a:pPr marL="0" lvl="0" indent="0" algn="ctr" rtl="0">
              <a:lnSpc>
                <a:spcPct val="115000"/>
              </a:lnSpc>
              <a:spcBef>
                <a:spcPts val="600"/>
              </a:spcBef>
              <a:spcAft>
                <a:spcPts val="0"/>
              </a:spcAft>
              <a:buNone/>
            </a:pPr>
            <a:r>
              <a:rPr lang="en" sz="2700" b="1" i="1" u="sng"/>
              <a:t>TASK 1</a:t>
            </a:r>
            <a:endParaRPr sz="2700" b="1" i="1" u="sng"/>
          </a:p>
        </p:txBody>
      </p:sp>
      <p:sp>
        <p:nvSpPr>
          <p:cNvPr id="309" name="Google Shape;309;p50"/>
          <p:cNvSpPr txBox="1"/>
          <p:nvPr/>
        </p:nvSpPr>
        <p:spPr>
          <a:xfrm>
            <a:off x="2300700" y="1692475"/>
            <a:ext cx="4746900" cy="251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sz="1600"/>
              <a:t>Let students spend 20 minutes reading through Unit 1 on the website to get a further understanding on what drives motivation and the techniques use to help trigger a study session. </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a:t>You can also print off the motivation checklist on the website to see which strategies you are and are not already using.</a:t>
            </a:r>
            <a:endParaRPr sz="16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1"/>
          <p:cNvSpPr txBox="1">
            <a:spLocks noGrp="1"/>
          </p:cNvSpPr>
          <p:nvPr>
            <p:ph type="ctrTitle"/>
          </p:nvPr>
        </p:nvSpPr>
        <p:spPr>
          <a:xfrm>
            <a:off x="2457450" y="1213125"/>
            <a:ext cx="4229100" cy="399900"/>
          </a:xfrm>
          <a:prstGeom prst="rect">
            <a:avLst/>
          </a:prstGeom>
        </p:spPr>
        <p:txBody>
          <a:bodyPr spcFirstLastPara="1" wrap="square" lIns="0" tIns="0" rIns="0" bIns="0" anchor="b" anchorCtr="0">
            <a:noAutofit/>
          </a:bodyPr>
          <a:lstStyle/>
          <a:p>
            <a:pPr marL="0" lvl="0" indent="0" algn="ctr" rtl="0">
              <a:lnSpc>
                <a:spcPct val="115000"/>
              </a:lnSpc>
              <a:spcBef>
                <a:spcPts val="600"/>
              </a:spcBef>
              <a:spcAft>
                <a:spcPts val="0"/>
              </a:spcAft>
              <a:buNone/>
            </a:pPr>
            <a:r>
              <a:rPr lang="en" sz="2700" b="1" i="1" u="sng"/>
              <a:t>TASK 2</a:t>
            </a:r>
            <a:endParaRPr sz="2700" b="1" i="1" u="sng"/>
          </a:p>
        </p:txBody>
      </p:sp>
      <p:sp>
        <p:nvSpPr>
          <p:cNvPr id="315" name="Google Shape;315;p51"/>
          <p:cNvSpPr txBox="1"/>
          <p:nvPr/>
        </p:nvSpPr>
        <p:spPr>
          <a:xfrm>
            <a:off x="2300700" y="1692475"/>
            <a:ext cx="4746900" cy="251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t>In groups of 3-4 pick the 5 best strategies that you think help in making that initial start to study or do homework. </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a:t>Why did you pick these strategies?</a:t>
            </a:r>
            <a:endParaRPr sz="1600"/>
          </a:p>
          <a:p>
            <a:pPr marL="0" lvl="0" indent="0" algn="l" rtl="0">
              <a:spcBef>
                <a:spcPts val="0"/>
              </a:spcBef>
              <a:spcAft>
                <a:spcPts val="0"/>
              </a:spcAft>
              <a:buNone/>
            </a:pPr>
            <a:r>
              <a:rPr lang="en" sz="1600"/>
              <a:t>Which ones are you already doing?</a:t>
            </a:r>
            <a:endParaRPr sz="1600"/>
          </a:p>
          <a:p>
            <a:pPr marL="0" lvl="0" indent="0" algn="l" rtl="0">
              <a:spcBef>
                <a:spcPts val="0"/>
              </a:spcBef>
              <a:spcAft>
                <a:spcPts val="0"/>
              </a:spcAft>
              <a:buNone/>
            </a:pPr>
            <a:r>
              <a:rPr lang="en" sz="1600"/>
              <a:t>Which ones do you think will not work work for you?</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a:t>Discuss your thoughts with the class.</a:t>
            </a:r>
            <a:endParaRPr sz="16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52"/>
          <p:cNvSpPr txBox="1">
            <a:spLocks noGrp="1"/>
          </p:cNvSpPr>
          <p:nvPr>
            <p:ph type="ctrTitle"/>
          </p:nvPr>
        </p:nvSpPr>
        <p:spPr>
          <a:xfrm>
            <a:off x="2457450" y="1213125"/>
            <a:ext cx="4229100" cy="399900"/>
          </a:xfrm>
          <a:prstGeom prst="rect">
            <a:avLst/>
          </a:prstGeom>
        </p:spPr>
        <p:txBody>
          <a:bodyPr spcFirstLastPara="1" wrap="square" lIns="0" tIns="0" rIns="0" bIns="0" anchor="b" anchorCtr="0">
            <a:noAutofit/>
          </a:bodyPr>
          <a:lstStyle/>
          <a:p>
            <a:pPr marL="0" lvl="0" indent="0" algn="ctr" rtl="0">
              <a:lnSpc>
                <a:spcPct val="115000"/>
              </a:lnSpc>
              <a:spcBef>
                <a:spcPts val="600"/>
              </a:spcBef>
              <a:spcAft>
                <a:spcPts val="0"/>
              </a:spcAft>
              <a:buNone/>
            </a:pPr>
            <a:r>
              <a:rPr lang="en" sz="2700" b="1" i="1" u="sng"/>
              <a:t>TASK 3</a:t>
            </a:r>
            <a:endParaRPr sz="2700" b="1" i="1" u="sng"/>
          </a:p>
        </p:txBody>
      </p:sp>
      <p:sp>
        <p:nvSpPr>
          <p:cNvPr id="321" name="Google Shape;321;p52"/>
          <p:cNvSpPr txBox="1"/>
          <p:nvPr/>
        </p:nvSpPr>
        <p:spPr>
          <a:xfrm>
            <a:off x="2300700" y="1692475"/>
            <a:ext cx="4746900" cy="251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t>Watch the Goal Tracker Video and make a copy of the Goal Tracker spreadsheet.</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a:t>Have a go at filling out the spreadsheet. Don’t rush this, it will take time to do this properly.</a:t>
            </a:r>
            <a:endParaRPr sz="1600"/>
          </a:p>
          <a:p>
            <a:pPr marL="0" lvl="0" indent="0" algn="ctr" rtl="0">
              <a:spcBef>
                <a:spcPts val="0"/>
              </a:spcBef>
              <a:spcAft>
                <a:spcPts val="0"/>
              </a:spcAft>
              <a:buNone/>
            </a:pPr>
            <a:endParaRPr sz="1600"/>
          </a:p>
          <a:p>
            <a:pPr marL="0" lvl="0" indent="0" algn="ctr" rtl="0">
              <a:lnSpc>
                <a:spcPct val="115000"/>
              </a:lnSpc>
              <a:spcBef>
                <a:spcPts val="0"/>
              </a:spcBef>
              <a:spcAft>
                <a:spcPts val="0"/>
              </a:spcAft>
              <a:buNone/>
            </a:pPr>
            <a:r>
              <a:rPr lang="en" sz="2200" u="sng">
                <a:solidFill>
                  <a:srgbClr val="0000FF"/>
                </a:solidFill>
                <a:latin typeface="Roboto"/>
                <a:ea typeface="Roboto"/>
                <a:cs typeface="Roboto"/>
                <a:sym typeface="Roboto"/>
                <a:hlinkClick r:id="rId3"/>
              </a:rPr>
              <a:t>Goal Tracker</a:t>
            </a:r>
            <a:endParaRPr sz="2200">
              <a:solidFill>
                <a:srgbClr val="0000FF"/>
              </a:solidFill>
              <a:latin typeface="Roboto"/>
              <a:ea typeface="Roboto"/>
              <a:cs typeface="Roboto"/>
              <a:sym typeface="Roboto"/>
            </a:endParaRPr>
          </a:p>
          <a:p>
            <a:pPr marL="0" lvl="0" indent="0" algn="ctr" rtl="0">
              <a:lnSpc>
                <a:spcPct val="115000"/>
              </a:lnSpc>
              <a:spcBef>
                <a:spcPts val="0"/>
              </a:spcBef>
              <a:spcAft>
                <a:spcPts val="0"/>
              </a:spcAft>
              <a:buNone/>
            </a:pPr>
            <a:endParaRPr sz="2200">
              <a:latin typeface="Roboto"/>
              <a:ea typeface="Roboto"/>
              <a:cs typeface="Roboto"/>
              <a:sym typeface="Roboto"/>
            </a:endParaRPr>
          </a:p>
          <a:p>
            <a:pPr marL="0" lvl="0" indent="0" algn="ctr" rtl="0">
              <a:lnSpc>
                <a:spcPct val="115000"/>
              </a:lnSpc>
              <a:spcBef>
                <a:spcPts val="0"/>
              </a:spcBef>
              <a:spcAft>
                <a:spcPts val="0"/>
              </a:spcAft>
              <a:buNone/>
            </a:pPr>
            <a:r>
              <a:rPr lang="en" sz="2200" u="sng">
                <a:solidFill>
                  <a:srgbClr val="0000FF"/>
                </a:solidFill>
                <a:latin typeface="Roboto"/>
                <a:ea typeface="Roboto"/>
                <a:cs typeface="Roboto"/>
                <a:sym typeface="Roboto"/>
                <a:hlinkClick r:id="rId4"/>
              </a:rPr>
              <a:t>Goal Tracker Video</a:t>
            </a:r>
            <a:endParaRPr sz="16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53"/>
          <p:cNvSpPr txBox="1">
            <a:spLocks noGrp="1"/>
          </p:cNvSpPr>
          <p:nvPr>
            <p:ph type="ctrTitle"/>
          </p:nvPr>
        </p:nvSpPr>
        <p:spPr>
          <a:xfrm>
            <a:off x="2457450" y="1213125"/>
            <a:ext cx="4229100" cy="399900"/>
          </a:xfrm>
          <a:prstGeom prst="rect">
            <a:avLst/>
          </a:prstGeom>
        </p:spPr>
        <p:txBody>
          <a:bodyPr spcFirstLastPara="1" wrap="square" lIns="0" tIns="0" rIns="0" bIns="0" anchor="b" anchorCtr="0">
            <a:noAutofit/>
          </a:bodyPr>
          <a:lstStyle/>
          <a:p>
            <a:pPr marL="0" lvl="0" indent="0" algn="ctr" rtl="0">
              <a:lnSpc>
                <a:spcPct val="115000"/>
              </a:lnSpc>
              <a:spcBef>
                <a:spcPts val="600"/>
              </a:spcBef>
              <a:spcAft>
                <a:spcPts val="0"/>
              </a:spcAft>
              <a:buNone/>
            </a:pPr>
            <a:r>
              <a:rPr lang="en" sz="2700" b="1" i="1" u="sng"/>
              <a:t>TASK 4</a:t>
            </a:r>
            <a:endParaRPr sz="2700" b="1" i="1" u="sng"/>
          </a:p>
        </p:txBody>
      </p:sp>
      <p:sp>
        <p:nvSpPr>
          <p:cNvPr id="327" name="Google Shape;327;p53"/>
          <p:cNvSpPr txBox="1"/>
          <p:nvPr/>
        </p:nvSpPr>
        <p:spPr>
          <a:xfrm>
            <a:off x="2198550" y="1348600"/>
            <a:ext cx="4746900" cy="661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600"/>
          </a:p>
          <a:p>
            <a:pPr marL="0" lvl="0" indent="0" algn="l" rtl="0">
              <a:lnSpc>
                <a:spcPct val="115000"/>
              </a:lnSpc>
              <a:spcBef>
                <a:spcPts val="4000"/>
              </a:spcBef>
              <a:spcAft>
                <a:spcPts val="0"/>
              </a:spcAft>
              <a:buNone/>
            </a:pPr>
            <a:r>
              <a:rPr lang="en" sz="1600"/>
              <a:t>Sign into </a:t>
            </a:r>
            <a:r>
              <a:rPr lang="en" sz="1600" u="sng">
                <a:solidFill>
                  <a:srgbClr val="1155CC"/>
                </a:solidFill>
                <a:hlinkClick r:id="rId3"/>
              </a:rPr>
              <a:t>Lumosity</a:t>
            </a:r>
            <a:r>
              <a:rPr lang="en" sz="1600"/>
              <a:t> for a free brain training assessment and play some fun brain games.</a:t>
            </a:r>
            <a:endParaRPr sz="1600">
              <a:solidFill>
                <a:srgbClr val="FFFFFF"/>
              </a:solidFill>
              <a:highlight>
                <a:srgbClr val="4DBCB6"/>
              </a:highlight>
            </a:endParaRPr>
          </a:p>
          <a:p>
            <a:pPr marL="0" lvl="0" indent="0" algn="l" rtl="0">
              <a:lnSpc>
                <a:spcPct val="115000"/>
              </a:lnSpc>
              <a:spcBef>
                <a:spcPts val="4000"/>
              </a:spcBef>
              <a:spcAft>
                <a:spcPts val="0"/>
              </a:spcAft>
              <a:buNone/>
            </a:pPr>
            <a:endParaRPr sz="1600"/>
          </a:p>
          <a:p>
            <a:pPr marL="0" lvl="0" indent="0" algn="l" rtl="0">
              <a:lnSpc>
                <a:spcPct val="115000"/>
              </a:lnSpc>
              <a:spcBef>
                <a:spcPts val="4000"/>
              </a:spcBef>
              <a:spcAft>
                <a:spcPts val="0"/>
              </a:spcAft>
              <a:buNone/>
            </a:pPr>
            <a:endParaRPr sz="1600"/>
          </a:p>
          <a:p>
            <a:pPr marL="0" lvl="0" indent="0" algn="l" rtl="0">
              <a:lnSpc>
                <a:spcPct val="115000"/>
              </a:lnSpc>
              <a:spcBef>
                <a:spcPts val="4000"/>
              </a:spcBef>
              <a:spcAft>
                <a:spcPts val="0"/>
              </a:spcAft>
              <a:buNone/>
            </a:pPr>
            <a:endParaRPr sz="1600"/>
          </a:p>
          <a:p>
            <a:pPr marL="457200" lvl="0" indent="0" algn="l" rtl="0">
              <a:lnSpc>
                <a:spcPct val="115000"/>
              </a:lnSpc>
              <a:spcBef>
                <a:spcPts val="4000"/>
              </a:spcBef>
              <a:spcAft>
                <a:spcPts val="4000"/>
              </a:spcAft>
              <a:buNone/>
            </a:pPr>
            <a:endParaRPr sz="16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4"/>
          <p:cNvSpPr txBox="1">
            <a:spLocks noGrp="1"/>
          </p:cNvSpPr>
          <p:nvPr>
            <p:ph type="ctrTitle"/>
          </p:nvPr>
        </p:nvSpPr>
        <p:spPr>
          <a:xfrm>
            <a:off x="2457450" y="1213125"/>
            <a:ext cx="4229100" cy="399900"/>
          </a:xfrm>
          <a:prstGeom prst="rect">
            <a:avLst/>
          </a:prstGeom>
        </p:spPr>
        <p:txBody>
          <a:bodyPr spcFirstLastPara="1" wrap="square" lIns="0" tIns="0" rIns="0" bIns="0" anchor="b" anchorCtr="0">
            <a:noAutofit/>
          </a:bodyPr>
          <a:lstStyle/>
          <a:p>
            <a:pPr marL="0" lvl="0" indent="0" algn="ctr" rtl="0">
              <a:lnSpc>
                <a:spcPct val="115000"/>
              </a:lnSpc>
              <a:spcBef>
                <a:spcPts val="600"/>
              </a:spcBef>
              <a:spcAft>
                <a:spcPts val="0"/>
              </a:spcAft>
              <a:buNone/>
            </a:pPr>
            <a:r>
              <a:rPr lang="en" sz="2700" b="1" i="1" u="sng"/>
              <a:t>TASK 5</a:t>
            </a:r>
            <a:endParaRPr sz="2700" b="1" i="1" u="sng"/>
          </a:p>
        </p:txBody>
      </p:sp>
      <p:sp>
        <p:nvSpPr>
          <p:cNvPr id="333" name="Google Shape;333;p54"/>
          <p:cNvSpPr txBox="1"/>
          <p:nvPr/>
        </p:nvSpPr>
        <p:spPr>
          <a:xfrm>
            <a:off x="2300700" y="1692475"/>
            <a:ext cx="4746900" cy="251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t>Click on the following links to find 3 motivational quotes that you can display on your study desk for a short term study motivation injection.</a:t>
            </a:r>
            <a:endParaRPr sz="1600"/>
          </a:p>
          <a:p>
            <a:pPr marL="0" lvl="0" indent="0" algn="l" rtl="0">
              <a:spcBef>
                <a:spcPts val="0"/>
              </a:spcBef>
              <a:spcAft>
                <a:spcPts val="0"/>
              </a:spcAft>
              <a:buNone/>
            </a:pPr>
            <a:endParaRPr sz="1600"/>
          </a:p>
          <a:p>
            <a:pPr marL="0" lvl="0" indent="0" algn="l" rtl="0">
              <a:lnSpc>
                <a:spcPct val="115000"/>
              </a:lnSpc>
              <a:spcBef>
                <a:spcPts val="0"/>
              </a:spcBef>
              <a:spcAft>
                <a:spcPts val="0"/>
              </a:spcAft>
              <a:buNone/>
            </a:pPr>
            <a:r>
              <a:rPr lang="en" sz="1600" u="sng">
                <a:solidFill>
                  <a:srgbClr val="1155CC"/>
                </a:solidFill>
                <a:hlinkClick r:id="rId3"/>
              </a:rPr>
              <a:t>Motivational Quotes 1 </a:t>
            </a:r>
            <a:endParaRPr sz="1600"/>
          </a:p>
          <a:p>
            <a:pPr marL="0" lvl="0" indent="0" algn="l" rtl="0">
              <a:lnSpc>
                <a:spcPct val="115000"/>
              </a:lnSpc>
              <a:spcBef>
                <a:spcPts val="0"/>
              </a:spcBef>
              <a:spcAft>
                <a:spcPts val="0"/>
              </a:spcAft>
              <a:buNone/>
            </a:pPr>
            <a:r>
              <a:rPr lang="en" sz="1600" u="sng">
                <a:solidFill>
                  <a:srgbClr val="1155CC"/>
                </a:solidFill>
                <a:hlinkClick r:id="rId4"/>
              </a:rPr>
              <a:t>Motivational Quotes 2</a:t>
            </a:r>
            <a:endParaRPr sz="1600"/>
          </a:p>
          <a:p>
            <a:pPr marL="0" lvl="0" indent="0" algn="l" rtl="0">
              <a:lnSpc>
                <a:spcPct val="115000"/>
              </a:lnSpc>
              <a:spcBef>
                <a:spcPts val="0"/>
              </a:spcBef>
              <a:spcAft>
                <a:spcPts val="0"/>
              </a:spcAft>
              <a:buNone/>
            </a:pPr>
            <a:r>
              <a:rPr lang="en" sz="1600" u="sng">
                <a:solidFill>
                  <a:srgbClr val="1155CC"/>
                </a:solidFill>
                <a:hlinkClick r:id="rId5"/>
              </a:rPr>
              <a:t>Motivational Quotes 3</a:t>
            </a:r>
            <a:endParaRPr sz="1600"/>
          </a:p>
          <a:p>
            <a:pPr marL="0" lvl="0" indent="0" algn="l" rtl="0">
              <a:lnSpc>
                <a:spcPct val="115000"/>
              </a:lnSpc>
              <a:spcBef>
                <a:spcPts val="0"/>
              </a:spcBef>
              <a:spcAft>
                <a:spcPts val="0"/>
              </a:spcAft>
              <a:buNone/>
            </a:pPr>
            <a:r>
              <a:rPr lang="en" sz="1600" u="sng">
                <a:solidFill>
                  <a:srgbClr val="1155CC"/>
                </a:solidFill>
                <a:hlinkClick r:id="rId6"/>
              </a:rPr>
              <a:t>Motivation Quotes on Instagram 1</a:t>
            </a:r>
            <a:endParaRPr sz="1600"/>
          </a:p>
          <a:p>
            <a:pPr marL="0" lvl="0" indent="0" algn="l" rtl="0">
              <a:lnSpc>
                <a:spcPct val="115000"/>
              </a:lnSpc>
              <a:spcBef>
                <a:spcPts val="0"/>
              </a:spcBef>
              <a:spcAft>
                <a:spcPts val="0"/>
              </a:spcAft>
              <a:buNone/>
            </a:pPr>
            <a:r>
              <a:rPr lang="en" sz="1600" u="sng">
                <a:solidFill>
                  <a:srgbClr val="1155CC"/>
                </a:solidFill>
                <a:hlinkClick r:id="rId7"/>
              </a:rPr>
              <a:t>Motivation Quotes on Instagram 2</a:t>
            </a:r>
            <a:endParaRPr sz="1600"/>
          </a:p>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9"/>
          <p:cNvSpPr txBox="1">
            <a:spLocks noGrp="1"/>
          </p:cNvSpPr>
          <p:nvPr>
            <p:ph type="ctrTitle"/>
          </p:nvPr>
        </p:nvSpPr>
        <p:spPr>
          <a:xfrm>
            <a:off x="2457450" y="1213125"/>
            <a:ext cx="4229100" cy="2555100"/>
          </a:xfrm>
          <a:prstGeom prst="rect">
            <a:avLst/>
          </a:prstGeom>
        </p:spPr>
        <p:txBody>
          <a:bodyPr spcFirstLastPara="1" wrap="square" lIns="0" tIns="0" rIns="0" bIns="0" anchor="b" anchorCtr="0">
            <a:noAutofit/>
          </a:bodyPr>
          <a:lstStyle/>
          <a:p>
            <a:pPr marL="0" lvl="0" indent="0" algn="l" rtl="0">
              <a:lnSpc>
                <a:spcPct val="115000"/>
              </a:lnSpc>
              <a:spcBef>
                <a:spcPts val="600"/>
              </a:spcBef>
              <a:spcAft>
                <a:spcPts val="0"/>
              </a:spcAft>
              <a:buNone/>
            </a:pPr>
            <a:r>
              <a:rPr lang="en" sz="1600">
                <a:solidFill>
                  <a:srgbClr val="323232"/>
                </a:solidFill>
                <a:latin typeface="Arial"/>
                <a:ea typeface="Arial"/>
                <a:cs typeface="Arial"/>
                <a:sym typeface="Arial"/>
              </a:rPr>
              <a:t>For many students, the motivation to study and complete homework is a never ending battle. Figuring out ways to motivate yourself can at times be impossible, and you become trapped down the rabbit hole of procrastination. </a:t>
            </a:r>
            <a:endParaRPr sz="1600">
              <a:solidFill>
                <a:srgbClr val="323232"/>
              </a:solidFill>
              <a:latin typeface="Arial"/>
              <a:ea typeface="Arial"/>
              <a:cs typeface="Arial"/>
              <a:sym typeface="Arial"/>
            </a:endParaRPr>
          </a:p>
          <a:p>
            <a:pPr marL="0" lvl="0" indent="0" algn="l" rtl="0">
              <a:lnSpc>
                <a:spcPct val="115000"/>
              </a:lnSpc>
              <a:spcBef>
                <a:spcPts val="600"/>
              </a:spcBef>
              <a:spcAft>
                <a:spcPts val="0"/>
              </a:spcAft>
              <a:buNone/>
            </a:pPr>
            <a:endParaRPr sz="1600">
              <a:solidFill>
                <a:srgbClr val="323232"/>
              </a:solidFill>
              <a:latin typeface="Arial"/>
              <a:ea typeface="Arial"/>
              <a:cs typeface="Arial"/>
              <a:sym typeface="Arial"/>
            </a:endParaRPr>
          </a:p>
          <a:p>
            <a:pPr marL="0" lvl="0" indent="0" algn="l" rtl="0">
              <a:lnSpc>
                <a:spcPct val="115000"/>
              </a:lnSpc>
              <a:spcBef>
                <a:spcPts val="600"/>
              </a:spcBef>
              <a:spcAft>
                <a:spcPts val="0"/>
              </a:spcAft>
              <a:buNone/>
            </a:pPr>
            <a:r>
              <a:rPr lang="en" sz="1600" b="1">
                <a:solidFill>
                  <a:srgbClr val="323232"/>
                </a:solidFill>
                <a:latin typeface="Arial"/>
                <a:ea typeface="Arial"/>
                <a:cs typeface="Arial"/>
                <a:sym typeface="Arial"/>
              </a:rPr>
              <a:t>This unit looks at a number of ideas and strategies for students to become more motivated to study.</a:t>
            </a:r>
            <a:endParaRPr sz="45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20"/>
          <p:cNvSpPr txBox="1">
            <a:spLocks noGrp="1"/>
          </p:cNvSpPr>
          <p:nvPr>
            <p:ph type="body" idx="1"/>
          </p:nvPr>
        </p:nvSpPr>
        <p:spPr>
          <a:xfrm>
            <a:off x="3005100" y="1123900"/>
            <a:ext cx="3133800" cy="2803200"/>
          </a:xfrm>
          <a:prstGeom prst="rect">
            <a:avLst/>
          </a:prstGeom>
        </p:spPr>
        <p:txBody>
          <a:bodyPr spcFirstLastPara="1" wrap="square" lIns="0" tIns="0" rIns="0" bIns="0" anchor="ctr" anchorCtr="0">
            <a:noAutofit/>
          </a:bodyPr>
          <a:lstStyle/>
          <a:p>
            <a:pPr marL="0" lvl="0" indent="0" algn="l" rtl="0">
              <a:lnSpc>
                <a:spcPct val="115000"/>
              </a:lnSpc>
              <a:spcBef>
                <a:spcPts val="0"/>
              </a:spcBef>
              <a:spcAft>
                <a:spcPts val="0"/>
              </a:spcAft>
              <a:buNone/>
            </a:pPr>
            <a:r>
              <a:rPr lang="en" sz="2700" b="1" i="1" u="sng">
                <a:solidFill>
                  <a:srgbClr val="000000"/>
                </a:solidFill>
                <a:latin typeface="Patrick Hand SC"/>
                <a:ea typeface="Patrick Hand SC"/>
                <a:cs typeface="Patrick Hand SC"/>
                <a:sym typeface="Patrick Hand SC"/>
              </a:rPr>
              <a:t>What is Motivation?</a:t>
            </a:r>
            <a:endParaRPr sz="2700" b="1" i="1" u="sng">
              <a:solidFill>
                <a:srgbClr val="000000"/>
              </a:solidFill>
              <a:latin typeface="Patrick Hand SC"/>
              <a:ea typeface="Patrick Hand SC"/>
              <a:cs typeface="Patrick Hand SC"/>
              <a:sym typeface="Patrick Hand SC"/>
            </a:endParaRPr>
          </a:p>
          <a:p>
            <a:pPr marL="0" lvl="0" indent="0" algn="l" rtl="0">
              <a:lnSpc>
                <a:spcPct val="115000"/>
              </a:lnSpc>
              <a:spcBef>
                <a:spcPts val="300"/>
              </a:spcBef>
              <a:spcAft>
                <a:spcPts val="0"/>
              </a:spcAft>
              <a:buNone/>
            </a:pPr>
            <a:r>
              <a:rPr lang="en" sz="1600">
                <a:solidFill>
                  <a:srgbClr val="323232"/>
                </a:solidFill>
                <a:latin typeface="Arial"/>
                <a:ea typeface="Arial"/>
                <a:cs typeface="Arial"/>
                <a:sym typeface="Arial"/>
              </a:rPr>
              <a:t>In simple terms,</a:t>
            </a:r>
            <a:r>
              <a:rPr lang="en" sz="1600" i="1">
                <a:solidFill>
                  <a:srgbClr val="323232"/>
                </a:solidFill>
                <a:latin typeface="Arial"/>
                <a:ea typeface="Arial"/>
                <a:cs typeface="Arial"/>
                <a:sym typeface="Arial"/>
              </a:rPr>
              <a:t> </a:t>
            </a:r>
            <a:r>
              <a:rPr lang="en" sz="1600" b="1" i="1">
                <a:solidFill>
                  <a:srgbClr val="323232"/>
                </a:solidFill>
                <a:latin typeface="Arial"/>
                <a:ea typeface="Arial"/>
                <a:cs typeface="Arial"/>
                <a:sym typeface="Arial"/>
              </a:rPr>
              <a:t>motivation</a:t>
            </a:r>
            <a:r>
              <a:rPr lang="en" sz="1600">
                <a:solidFill>
                  <a:srgbClr val="323232"/>
                </a:solidFill>
                <a:latin typeface="Arial"/>
                <a:ea typeface="Arial"/>
                <a:cs typeface="Arial"/>
                <a:sym typeface="Arial"/>
              </a:rPr>
              <a:t> is the enthusiasm of a student to complete a task or activity. </a:t>
            </a:r>
            <a:endParaRPr sz="1600">
              <a:solidFill>
                <a:srgbClr val="323232"/>
              </a:solidFill>
              <a:latin typeface="Arial"/>
              <a:ea typeface="Arial"/>
              <a:cs typeface="Arial"/>
              <a:sym typeface="Arial"/>
            </a:endParaRPr>
          </a:p>
          <a:p>
            <a:pPr marL="0" lvl="0" indent="0" algn="l" rtl="0">
              <a:lnSpc>
                <a:spcPct val="115000"/>
              </a:lnSpc>
              <a:spcBef>
                <a:spcPts val="0"/>
              </a:spcBef>
              <a:spcAft>
                <a:spcPts val="0"/>
              </a:spcAft>
              <a:buNone/>
            </a:pPr>
            <a:endParaRPr sz="1600">
              <a:solidFill>
                <a:srgbClr val="323232"/>
              </a:solidFill>
              <a:latin typeface="Arial"/>
              <a:ea typeface="Arial"/>
              <a:cs typeface="Arial"/>
              <a:sym typeface="Arial"/>
            </a:endParaRPr>
          </a:p>
          <a:p>
            <a:pPr marL="0" lvl="0" indent="0" algn="l" rtl="0">
              <a:lnSpc>
                <a:spcPct val="115000"/>
              </a:lnSpc>
              <a:spcBef>
                <a:spcPts val="0"/>
              </a:spcBef>
              <a:spcAft>
                <a:spcPts val="0"/>
              </a:spcAft>
              <a:buNone/>
            </a:pPr>
            <a:r>
              <a:rPr lang="en" sz="1600">
                <a:solidFill>
                  <a:srgbClr val="323232"/>
                </a:solidFill>
                <a:latin typeface="Arial"/>
                <a:ea typeface="Arial"/>
                <a:cs typeface="Arial"/>
                <a:sym typeface="Arial"/>
              </a:rPr>
              <a:t>This enthusiasm if looking at a spectrum of motivation can range from 0 % to 100%. </a:t>
            </a:r>
            <a:endParaRPr sz="1600"/>
          </a:p>
        </p:txBody>
      </p:sp>
      <p:sp>
        <p:nvSpPr>
          <p:cNvPr id="87" name="Google Shape;87;p20"/>
          <p:cNvSpPr txBox="1">
            <a:spLocks noGrp="1"/>
          </p:cNvSpPr>
          <p:nvPr>
            <p:ph type="sldNum" idx="12"/>
          </p:nvPr>
        </p:nvSpPr>
        <p:spPr>
          <a:xfrm>
            <a:off x="4297650" y="4726525"/>
            <a:ext cx="548700" cy="416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1"/>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pic>
        <p:nvPicPr>
          <p:cNvPr id="93" name="Google Shape;93;p21"/>
          <p:cNvPicPr preferRelativeResize="0"/>
          <p:nvPr/>
        </p:nvPicPr>
        <p:blipFill>
          <a:blip r:embed="rId3">
            <a:alphaModFix/>
          </a:blip>
          <a:stretch>
            <a:fillRect/>
          </a:stretch>
        </p:blipFill>
        <p:spPr>
          <a:xfrm>
            <a:off x="2401000" y="634675"/>
            <a:ext cx="4342001" cy="44162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2"/>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endParaRPr/>
          </a:p>
        </p:txBody>
      </p:sp>
      <p:pic>
        <p:nvPicPr>
          <p:cNvPr id="99" name="Google Shape;99;p22"/>
          <p:cNvPicPr preferRelativeResize="0"/>
          <p:nvPr/>
        </p:nvPicPr>
        <p:blipFill>
          <a:blip r:embed="rId3">
            <a:alphaModFix/>
          </a:blip>
          <a:stretch>
            <a:fillRect/>
          </a:stretch>
        </p:blipFill>
        <p:spPr>
          <a:xfrm>
            <a:off x="5090600" y="1325338"/>
            <a:ext cx="2459375" cy="2492875"/>
          </a:xfrm>
          <a:prstGeom prst="rect">
            <a:avLst/>
          </a:prstGeom>
          <a:noFill/>
          <a:ln>
            <a:noFill/>
          </a:ln>
        </p:spPr>
      </p:pic>
      <p:sp>
        <p:nvSpPr>
          <p:cNvPr id="100" name="Google Shape;100;p22"/>
          <p:cNvSpPr txBox="1"/>
          <p:nvPr/>
        </p:nvSpPr>
        <p:spPr>
          <a:xfrm>
            <a:off x="1846350" y="1071763"/>
            <a:ext cx="30000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2400" b="1" i="1" u="sng">
                <a:latin typeface="Patrick Hand SC"/>
                <a:ea typeface="Patrick Hand SC"/>
                <a:cs typeface="Patrick Hand SC"/>
                <a:sym typeface="Patrick Hand SC"/>
              </a:rPr>
              <a:t>Common Mistake About Motivation</a:t>
            </a:r>
            <a:endParaRPr sz="2400" b="1" i="1" u="sng">
              <a:latin typeface="Patrick Hand SC"/>
              <a:ea typeface="Patrick Hand SC"/>
              <a:cs typeface="Patrick Hand SC"/>
              <a:sym typeface="Patrick Hand SC"/>
            </a:endParaRPr>
          </a:p>
          <a:p>
            <a:pPr marL="0" lvl="0" indent="0" algn="l" rtl="0">
              <a:spcBef>
                <a:spcPts val="300"/>
              </a:spcBef>
              <a:spcAft>
                <a:spcPts val="0"/>
              </a:spcAft>
              <a:buNone/>
            </a:pPr>
            <a:endParaRPr sz="1200" b="1">
              <a:solidFill>
                <a:srgbClr val="323232"/>
              </a:solidFill>
              <a:latin typeface="Georgia"/>
              <a:ea typeface="Georgia"/>
              <a:cs typeface="Georgia"/>
              <a:sym typeface="Georgia"/>
            </a:endParaRPr>
          </a:p>
          <a:p>
            <a:pPr marL="0" lvl="0" indent="0" algn="l" rtl="0">
              <a:lnSpc>
                <a:spcPct val="115000"/>
              </a:lnSpc>
              <a:spcBef>
                <a:spcPts val="1800"/>
              </a:spcBef>
              <a:spcAft>
                <a:spcPts val="1800"/>
              </a:spcAft>
              <a:buNone/>
            </a:pPr>
            <a:r>
              <a:rPr lang="en" sz="1600">
                <a:solidFill>
                  <a:srgbClr val="323232"/>
                </a:solidFill>
              </a:rPr>
              <a:t>The most common mistake about motivation is that students assume it arrives before you sit down to study. Like motivation is some magical potion that gives you the urge to make a start.</a:t>
            </a:r>
            <a:endParaRPr sz="19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3"/>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a:p>
        </p:txBody>
      </p:sp>
      <p:sp>
        <p:nvSpPr>
          <p:cNvPr id="106" name="Google Shape;106;p23"/>
          <p:cNvSpPr txBox="1"/>
          <p:nvPr/>
        </p:nvSpPr>
        <p:spPr>
          <a:xfrm>
            <a:off x="1705675" y="859450"/>
            <a:ext cx="4005000" cy="387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14171A"/>
                </a:solidFill>
              </a:rPr>
              <a:t>James Clear, author of Atomic Habits, </a:t>
            </a:r>
            <a:r>
              <a:rPr lang="en">
                <a:solidFill>
                  <a:srgbClr val="323232"/>
                </a:solidFill>
              </a:rPr>
              <a:t>states that</a:t>
            </a:r>
            <a:r>
              <a:rPr lang="en" b="1" i="1">
                <a:solidFill>
                  <a:srgbClr val="323232"/>
                </a:solidFill>
              </a:rPr>
              <a:t> motivation is often the result of action, not the cause of it. Getting started, even in very small ways, is a form of active inspiration that naturally produces momentum.</a:t>
            </a:r>
            <a:endParaRPr b="1" i="1">
              <a:solidFill>
                <a:srgbClr val="323232"/>
              </a:solidFill>
            </a:endParaRPr>
          </a:p>
          <a:p>
            <a:pPr marL="0" lvl="0" indent="0" algn="l" rtl="0">
              <a:lnSpc>
                <a:spcPct val="115000"/>
              </a:lnSpc>
              <a:spcBef>
                <a:spcPts val="1800"/>
              </a:spcBef>
              <a:spcAft>
                <a:spcPts val="1800"/>
              </a:spcAft>
              <a:buNone/>
            </a:pPr>
            <a:r>
              <a:rPr lang="en">
                <a:solidFill>
                  <a:srgbClr val="323232"/>
                </a:solidFill>
              </a:rPr>
              <a:t>In other words, this sounds simple, but the best way to find motivation is to </a:t>
            </a:r>
            <a:r>
              <a:rPr lang="en" b="1">
                <a:solidFill>
                  <a:srgbClr val="323232"/>
                </a:solidFill>
              </a:rPr>
              <a:t>MAKE A START</a:t>
            </a:r>
            <a:r>
              <a:rPr lang="en">
                <a:solidFill>
                  <a:srgbClr val="323232"/>
                </a:solidFill>
              </a:rPr>
              <a:t>. </a:t>
            </a:r>
            <a:r>
              <a:rPr lang="en">
                <a:solidFill>
                  <a:srgbClr val="333333"/>
                </a:solidFill>
              </a:rPr>
              <a:t>Don’t wait for motivation before you study. Instead get started and feel the motivation afterwards!</a:t>
            </a:r>
            <a:r>
              <a:rPr lang="en">
                <a:solidFill>
                  <a:srgbClr val="323232"/>
                </a:solidFill>
              </a:rPr>
              <a:t> </a:t>
            </a:r>
            <a:r>
              <a:rPr lang="en" b="1">
                <a:solidFill>
                  <a:srgbClr val="323232"/>
                </a:solidFill>
              </a:rPr>
              <a:t>MAKING A START</a:t>
            </a:r>
            <a:r>
              <a:rPr lang="en">
                <a:solidFill>
                  <a:srgbClr val="323232"/>
                </a:solidFill>
              </a:rPr>
              <a:t> is the key. Even if it's just one question or one paragraph, you will be surprised how quickly you can build momentum and keep going.</a:t>
            </a:r>
            <a:endParaRPr sz="1700"/>
          </a:p>
        </p:txBody>
      </p:sp>
      <p:pic>
        <p:nvPicPr>
          <p:cNvPr id="107" name="Google Shape;107;p23"/>
          <p:cNvPicPr preferRelativeResize="0"/>
          <p:nvPr/>
        </p:nvPicPr>
        <p:blipFill>
          <a:blip r:embed="rId3">
            <a:alphaModFix/>
          </a:blip>
          <a:stretch>
            <a:fillRect/>
          </a:stretch>
        </p:blipFill>
        <p:spPr>
          <a:xfrm>
            <a:off x="5606775" y="1395400"/>
            <a:ext cx="1943100" cy="2352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4"/>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a:p>
        </p:txBody>
      </p:sp>
      <p:sp>
        <p:nvSpPr>
          <p:cNvPr id="113" name="Google Shape;113;p24"/>
          <p:cNvSpPr txBox="1"/>
          <p:nvPr/>
        </p:nvSpPr>
        <p:spPr>
          <a:xfrm>
            <a:off x="3072000" y="1415400"/>
            <a:ext cx="3000000" cy="231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800"/>
              </a:spcAft>
              <a:buNone/>
            </a:pPr>
            <a:r>
              <a:rPr lang="en" sz="1600">
                <a:solidFill>
                  <a:srgbClr val="323232"/>
                </a:solidFill>
              </a:rPr>
              <a:t>Some of you are probably thinking, ok, yes I understand this, but all this advice is not really helping me </a:t>
            </a:r>
            <a:r>
              <a:rPr lang="en" sz="1600" b="1">
                <a:solidFill>
                  <a:srgbClr val="323232"/>
                </a:solidFill>
              </a:rPr>
              <a:t>START</a:t>
            </a:r>
            <a:r>
              <a:rPr lang="en" sz="1600">
                <a:solidFill>
                  <a:srgbClr val="323232"/>
                </a:solidFill>
              </a:rPr>
              <a:t> my study or homework. How do I get off my phone or whatever it is I am wasting time with and just make a </a:t>
            </a:r>
            <a:r>
              <a:rPr lang="en" sz="1600" b="1">
                <a:solidFill>
                  <a:srgbClr val="323232"/>
                </a:solidFill>
              </a:rPr>
              <a:t>START.</a:t>
            </a:r>
            <a:endParaRPr sz="1900"/>
          </a:p>
        </p:txBody>
      </p:sp>
    </p:spTree>
  </p:cSld>
  <p:clrMapOvr>
    <a:masterClrMapping/>
  </p:clrMapOvr>
</p:sld>
</file>

<file path=ppt/theme/theme1.xml><?xml version="1.0" encoding="utf-8"?>
<a:theme xmlns:a="http://schemas.openxmlformats.org/drawingml/2006/main" name="Talbot template">
  <a:themeElements>
    <a:clrScheme name="Custom 347">
      <a:dk1>
        <a:srgbClr val="393B44"/>
      </a:dk1>
      <a:lt1>
        <a:srgbClr val="FFFFFF"/>
      </a:lt1>
      <a:dk2>
        <a:srgbClr val="98ADBE"/>
      </a:dk2>
      <a:lt2>
        <a:srgbClr val="CDD6DD"/>
      </a:lt2>
      <a:accent1>
        <a:srgbClr val="2768CF"/>
      </a:accent1>
      <a:accent2>
        <a:srgbClr val="39B5D8"/>
      </a:accent2>
      <a:accent3>
        <a:srgbClr val="F16A39"/>
      </a:accent3>
      <a:accent4>
        <a:srgbClr val="DA2323"/>
      </a:accent4>
      <a:accent5>
        <a:srgbClr val="FFE599"/>
      </a:accent5>
      <a:accent6>
        <a:srgbClr val="FFD451"/>
      </a:accent6>
      <a:hlink>
        <a:srgbClr val="0B8FB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2134</Words>
  <Application>Microsoft Macintosh PowerPoint</Application>
  <PresentationFormat>On-screen Show (16:9)</PresentationFormat>
  <Paragraphs>271</Paragraphs>
  <Slides>39</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Patrick Hand</vt:lpstr>
      <vt:lpstr>Georgia</vt:lpstr>
      <vt:lpstr>Roboto</vt:lpstr>
      <vt:lpstr>Patrick Hand SC</vt:lpstr>
      <vt:lpstr>Arial</vt:lpstr>
      <vt:lpstr>Talbot template</vt:lpstr>
      <vt:lpstr>Motivation to study</vt:lpstr>
      <vt:lpstr>PowerPoint Presentation</vt:lpstr>
      <vt:lpstr>Who can relate to the previoius words and thoughts in the previous picture?</vt:lpstr>
      <vt:lpstr>For many students, the motivation to study and complete homework is a never ending battle. Figuring out ways to motivate yourself can at times be impossible, and you become trapped down the rabbit hole of procrastination.   This unit looks at a number of ideas and strategies for students to become more motivated to study.</vt:lpstr>
      <vt:lpstr>PowerPoint Presentation</vt:lpstr>
      <vt:lpstr>PowerPoint Presentation</vt:lpstr>
      <vt:lpstr>PowerPoint Presentation</vt:lpstr>
      <vt:lpstr>PowerPoint Presentation</vt:lpstr>
      <vt:lpstr>PowerPoint Presentation</vt:lpstr>
      <vt:lpstr>PowerPoint Presentation</vt:lpstr>
      <vt:lpstr>CLEAR YOUR STUDY DESK AND DESKTOP</vt:lpstr>
      <vt:lpstr>2. GET RID OF DISTRACTIONS</vt:lpstr>
      <vt:lpstr>3. CREATE A STUDY/HOMEWORK SCHEDULE</vt:lpstr>
      <vt:lpstr>4. DEVELOP A STUDY RITUAL</vt:lpstr>
      <vt:lpstr>PowerPoint Presentation</vt:lpstr>
      <vt:lpstr>PowerPoint Presentation</vt:lpstr>
      <vt:lpstr>PowerPoint Presentation</vt:lpstr>
      <vt:lpstr>7. STUDY IN SHORT BURSTS</vt:lpstr>
      <vt:lpstr>8. THE GOLDILOCKS RULE</vt:lpstr>
      <vt:lpstr>9. ACCOUNTABILITY BUDDY</vt:lpstr>
      <vt:lpstr>10. STUDY IN A GROUP</vt:lpstr>
      <vt:lpstr>1  11. FIGUROUT WHEN YOU STUDY BEST</vt:lpstr>
      <vt:lpstr>12. FUEL THE BODY</vt:lpstr>
      <vt:lpstr>PowerPoint Presentation</vt:lpstr>
      <vt:lpstr>14. HARNESS GRIT</vt:lpstr>
      <vt:lpstr>14. HARNESS GRIT</vt:lpstr>
      <vt:lpstr>15. EXERCISE THE BRAIN</vt:lpstr>
      <vt:lpstr>PowerPoint Presentation</vt:lpstr>
      <vt:lpstr>PowerPoint Presentation</vt:lpstr>
      <vt:lpstr>18. SHORT TERM MOTIVATION INJECTIONS </vt:lpstr>
      <vt:lpstr>18. SHORT TERM MOTIVATION INJECTIONS </vt:lpstr>
      <vt:lpstr>WHAT TO DO WHEN MOTIVATION IS FADING</vt:lpstr>
      <vt:lpstr>PAST STUDENTS ADVICE ON MOTIVATION</vt:lpstr>
      <vt:lpstr>CONCLUSION</vt:lpstr>
      <vt:lpstr>TASK 1</vt:lpstr>
      <vt:lpstr>TASK 2</vt:lpstr>
      <vt:lpstr>TASK 3</vt:lpstr>
      <vt:lpstr>TASK 4</vt:lpstr>
      <vt:lpstr>TASK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Motivation to study</dc:title>
  <cp:lastModifiedBy>Christopher Vlahov</cp:lastModifiedBy>
  <cp:revision>1</cp:revision>
  <dcterms:modified xsi:type="dcterms:W3CDTF">2020-07-12T04:43:46Z</dcterms:modified>
</cp:coreProperties>
</file>